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80" r:id="rId2"/>
    <p:sldMasterId id="2147483696" r:id="rId3"/>
  </p:sldMasterIdLst>
  <p:notesMasterIdLst>
    <p:notesMasterId r:id="rId13"/>
  </p:notesMasterIdLst>
  <p:handoutMasterIdLst>
    <p:handoutMasterId r:id="rId14"/>
  </p:handoutMasterIdLst>
  <p:sldIdLst>
    <p:sldId id="266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022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136B77-7D0C-4CC7-8233-12F81F29DB35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0AD1B5-6045-42C5-8381-267C6E68B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56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326346-FB6C-442A-8495-6CDF1F712A4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4A6EE6-4F26-4095-9A6E-3CD884262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EC0CB-3BED-4209-8009-8C6910B13BB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5307"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EC0CB-3BED-4209-8009-8C6910B13BB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2E972-AA01-486B-BE65-33F1DD9E0CB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44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SN Brand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AB1D09-44E6-427E-BEA5-74E2D6FB45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21D0-50E6-4F9D-9344-06F73B84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9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1658" y="762000"/>
            <a:ext cx="4267200" cy="3048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aseline="0">
                <a:solidFill>
                  <a:srgbClr val="595959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THIS IS EXAMPLE TEXT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11658" y="274638"/>
            <a:ext cx="6546342" cy="4873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rgbClr val="595959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BD05AFF-CE2D-4927-B27C-3A531243F0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01D46F-57A9-43DB-8B55-C38BE22267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3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828F-F4FF-4AB7-A221-9014E0FB88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D1F-6EC2-4EF4-AF5D-0647BFEA48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9346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02B9-9861-462A-9220-6802CE98FD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FCB-2848-4891-BC62-3EA05127E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9081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09800" y="533400"/>
            <a:ext cx="5181600" cy="8382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197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C2667D6-5710-4E71-89E1-6FAED4D0BB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5101"/>
            <a:ext cx="2895600" cy="3429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F5CB-1B3A-4A8B-AC30-CFE8B668A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9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67D6-5710-4E71-89E1-6FAED4D0BB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5101"/>
            <a:ext cx="2895600" cy="3429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F5CB-1B3A-4A8B-AC30-CFE8B668A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81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1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2D1-8385-4A8B-85F9-33E419721A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5101"/>
            <a:ext cx="2895600" cy="3429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F5CB-1B3A-4A8B-AC30-CFE8B668A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5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CHUNG\Desktop\apple newspaper media iStock_000003283365Mediu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9321"/>
            <a:ext cx="4849091" cy="317958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>
            <a:off x="0" y="5876365"/>
            <a:ext cx="9144000" cy="981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85383" y="1002083"/>
            <a:ext cx="8145049" cy="951978"/>
          </a:xfrm>
        </p:spPr>
        <p:txBody>
          <a:bodyPr anchor="t">
            <a:noAutofit/>
          </a:bodyPr>
          <a:lstStyle>
            <a:lvl1pPr algn="l">
              <a:defRPr sz="7200" b="1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2" descr="C:\Documents and Settings\UCHUNG\Desktop\powerpoint Logos\AND_ACEND_COLOR for PPT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7625" y="4107628"/>
            <a:ext cx="5572960" cy="2340467"/>
          </a:xfrm>
          <a:prstGeom prst="rect">
            <a:avLst/>
          </a:prstGeom>
          <a:noFill/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07303" y="1957192"/>
            <a:ext cx="8148181" cy="1274523"/>
          </a:xfrm>
        </p:spPr>
        <p:txBody>
          <a:bodyPr/>
          <a:lstStyle>
            <a:lvl1pPr marL="0" indent="0" algn="l">
              <a:buNone/>
              <a:defRPr>
                <a:solidFill>
                  <a:srgbClr val="0099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8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43544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" name="Picture 2" descr="C:\Documents and Settings\UCHUNG\Desktop\powerpoint Logos\AND_ACEND_COLOR for PP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925" y="2373086"/>
            <a:ext cx="1753468" cy="736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6716685" y="5652655"/>
            <a:ext cx="2427316" cy="120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2438400" y="0"/>
            <a:ext cx="0" cy="31242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-150312" y="4038600"/>
            <a:ext cx="9294312" cy="14478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>
            <a:off x="6667500" y="5715000"/>
            <a:ext cx="0" cy="990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1106488" y="5732463"/>
            <a:ext cx="55213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Accreditation for Education in Nutrition and Dietetics </a:t>
            </a:r>
            <a:r>
              <a:rPr lang="en-US" sz="1600" b="1" dirty="0">
                <a:solidFill>
                  <a:prstClr val="black"/>
                </a:solidFill>
                <a:latin typeface="Arial Narrow" pitchFamily="34" charset="0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Arial Narrow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ACEND is an autonomous accrediting agency for education programs that prepare students to begin careers 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 registered dietitians or dietetic technicians, registered.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33400"/>
            <a:ext cx="20256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teaching assistance Larg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33400"/>
            <a:ext cx="2139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6475" y="533400"/>
            <a:ext cx="203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6729413" y="5943600"/>
            <a:ext cx="22300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spc="-100" dirty="0">
                <a:solidFill>
                  <a:srgbClr val="99CC00"/>
                </a:solidFill>
                <a:latin typeface="Arial Narrow" pitchFamily="34" charset="0"/>
                <a:ea typeface="ＭＳ Ｐゴシック" pitchFamily="48" charset="-128"/>
              </a:rPr>
              <a:t>312.8</a:t>
            </a:r>
            <a:r>
              <a:rPr lang="en-US" sz="2400" b="1" dirty="0">
                <a:solidFill>
                  <a:srgbClr val="99CC00"/>
                </a:solidFill>
                <a:latin typeface="Arial Narrow" pitchFamily="34" charset="0"/>
                <a:ea typeface="ＭＳ Ｐゴシック" pitchFamily="48" charset="-128"/>
              </a:rPr>
              <a:t>9</a:t>
            </a:r>
            <a:r>
              <a:rPr lang="en-US" sz="2400" b="1" spc="-100" dirty="0">
                <a:solidFill>
                  <a:srgbClr val="99CC00"/>
                </a:solidFill>
                <a:latin typeface="Arial Narrow" pitchFamily="34" charset="0"/>
                <a:ea typeface="ＭＳ Ｐゴシック" pitchFamily="48" charset="-128"/>
              </a:rPr>
              <a:t>9.0</a:t>
            </a:r>
            <a:r>
              <a:rPr lang="en-US" sz="2400" b="1" dirty="0">
                <a:solidFill>
                  <a:srgbClr val="99CC00"/>
                </a:solidFill>
                <a:latin typeface="Arial Narrow" pitchFamily="34" charset="0"/>
                <a:ea typeface="ＭＳ Ｐゴシック" pitchFamily="48" charset="-128"/>
              </a:rPr>
              <a:t>04</a:t>
            </a:r>
            <a:r>
              <a:rPr lang="en-US" sz="2400" b="1" spc="-100" dirty="0">
                <a:solidFill>
                  <a:srgbClr val="99CC00"/>
                </a:solidFill>
                <a:latin typeface="Arial Narrow" pitchFamily="34" charset="0"/>
                <a:ea typeface="ＭＳ Ｐゴシック" pitchFamily="48" charset="-128"/>
              </a:rPr>
              <a:t>0</a:t>
            </a:r>
            <a:r>
              <a:rPr lang="en-US" sz="1200" b="1" spc="-100" dirty="0">
                <a:solidFill>
                  <a:srgbClr val="99CC00"/>
                </a:solidFill>
                <a:latin typeface="Arial Narrow" pitchFamily="34" charset="0"/>
                <a:ea typeface="ＭＳ Ｐゴシック" pitchFamily="48" charset="-128"/>
              </a:rPr>
              <a:t>x</a:t>
            </a:r>
            <a:r>
              <a:rPr lang="en-US" sz="2400" b="1" spc="-100" dirty="0">
                <a:solidFill>
                  <a:srgbClr val="99CC00"/>
                </a:solidFill>
                <a:latin typeface="Arial Narrow" pitchFamily="34" charset="0"/>
                <a:ea typeface="ＭＳ Ｐゴシック" pitchFamily="48" charset="-128"/>
              </a:rPr>
              <a:t>5</a:t>
            </a:r>
            <a:r>
              <a:rPr lang="en-US" sz="2400" b="1" dirty="0">
                <a:solidFill>
                  <a:srgbClr val="99CC00"/>
                </a:solidFill>
                <a:latin typeface="Arial Narrow" pitchFamily="34" charset="0"/>
                <a:ea typeface="ＭＳ Ｐゴシック" pitchFamily="48" charset="-128"/>
              </a:rPr>
              <a:t>400</a:t>
            </a:r>
          </a:p>
          <a:p>
            <a:pPr>
              <a:lnSpc>
                <a:spcPct val="80000"/>
              </a:lnSpc>
              <a:defRPr/>
            </a:pPr>
            <a:r>
              <a:rPr lang="en-US" sz="1600" kern="0" spc="-30" dirty="0">
                <a:solidFill>
                  <a:prstClr val="black"/>
                </a:solidFill>
                <a:ea typeface="ＭＳ Ｐゴシック" pitchFamily="48" charset="-128"/>
              </a:rPr>
              <a:t>www.eatright.org/acend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4066403"/>
            <a:ext cx="8773913" cy="575129"/>
          </a:xfrm>
        </p:spPr>
        <p:txBody>
          <a:bodyPr anchor="b"/>
          <a:lstStyle>
            <a:lvl1pPr marL="0" indent="0" algn="r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/>
          </p:nvPr>
        </p:nvSpPr>
        <p:spPr>
          <a:xfrm>
            <a:off x="263047" y="4471792"/>
            <a:ext cx="8868427" cy="873285"/>
          </a:xfrm>
        </p:spPr>
        <p:txBody>
          <a:bodyPr anchor="b">
            <a:noAutofit/>
          </a:bodyPr>
          <a:lstStyle>
            <a:lvl1pPr marL="0" indent="0" algn="r">
              <a:buNone/>
              <a:defRPr sz="4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796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496A-DEF5-4A28-8ACE-457F3D00BE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15101"/>
            <a:ext cx="2895600" cy="3429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F5CB-1B3A-4A8B-AC30-CFE8B668A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1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88D760-3FB7-44CB-A4E2-B5BEE3A1D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21D0-50E6-4F9D-9344-06F73B84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21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B103-B875-4094-B76A-6146F9F448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15101"/>
            <a:ext cx="2895600" cy="3429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F5CB-1B3A-4A8B-AC30-CFE8B668A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0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48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6C03-DB10-4EBE-94F7-6983C72BE9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15101"/>
            <a:ext cx="2895600" cy="3429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F5CB-1B3A-4A8B-AC30-CFE8B668A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2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6009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722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2683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64E-F1B5-44BD-9E32-AE0FE1615D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15101"/>
            <a:ext cx="2895600" cy="3429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F5CB-1B3A-4A8B-AC30-CFE8B668A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0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3F39-8767-43C3-96FA-0CF3D32621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5101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F5CB-1B3A-4A8B-AC30-CFE8B668A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0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D450-0F79-4FB4-AF59-595F0246EF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B6F5CB-1B3A-4A8B-AC30-CFE8B668A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92679" y="303129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NEW layout for development</a:t>
            </a:r>
          </a:p>
        </p:txBody>
      </p:sp>
    </p:spTree>
    <p:extLst>
      <p:ext uri="{BB962C8B-B14F-4D97-AF65-F5344CB8AC3E}">
        <p14:creationId xmlns:p14="http://schemas.microsoft.com/office/powerpoint/2010/main" val="330617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417864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2E8C-D514-41B9-8F7C-70DD95BB1D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80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1_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 hasCustomPrompt="1"/>
          </p:nvPr>
        </p:nvSpPr>
        <p:spPr>
          <a:xfrm>
            <a:off x="304800" y="1417864"/>
            <a:ext cx="7772400" cy="4114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2E8C-D514-41B9-8F7C-70DD95BB1D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7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161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C2667D6-5710-4E71-89E1-6FAED4D0BB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5101"/>
            <a:ext cx="2895600" cy="3429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F5CB-1B3A-4A8B-AC30-CFE8B668A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1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 (No Logo)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121A6-B752-40AB-82D7-7E15989AD8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21D0-50E6-4F9D-9344-06F73B84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9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67D6-5710-4E71-89E1-6FAED4D0BB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5101"/>
            <a:ext cx="2895600" cy="3429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F5CB-1B3A-4A8B-AC30-CFE8B668A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81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2D1-8385-4A8B-85F9-33E419721A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5101"/>
            <a:ext cx="2895600" cy="3429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F5CB-1B3A-4A8B-AC30-CFE8B668A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8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CHUNG\Desktop\apple newspaper media iStock_000003283365Mediu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2639325"/>
            <a:ext cx="4849091" cy="317958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>
            <a:off x="0" y="5876369"/>
            <a:ext cx="9144000" cy="981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85385" y="1002083"/>
            <a:ext cx="8145049" cy="951978"/>
          </a:xfrm>
        </p:spPr>
        <p:txBody>
          <a:bodyPr anchor="t">
            <a:noAutofit/>
          </a:bodyPr>
          <a:lstStyle>
            <a:lvl1pPr algn="l">
              <a:defRPr sz="7200" b="1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2" descr="C:\Documents and Settings\UCHUNG\Desktop\powerpoint Logos\AND_ACEND_COLOR for PPT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7626" y="4107632"/>
            <a:ext cx="5572960" cy="2340467"/>
          </a:xfrm>
          <a:prstGeom prst="rect">
            <a:avLst/>
          </a:prstGeom>
          <a:noFill/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07305" y="1957196"/>
            <a:ext cx="8148181" cy="1274523"/>
          </a:xfrm>
        </p:spPr>
        <p:txBody>
          <a:bodyPr/>
          <a:lstStyle>
            <a:lvl1pPr marL="0" indent="0" algn="l">
              <a:buNone/>
              <a:defRPr>
                <a:solidFill>
                  <a:srgbClr val="009900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76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43544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" name="Picture 2" descr="C:\Documents and Settings\UCHUNG\Desktop\powerpoint Logos\AND_ACEND_COLOR for PP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925" y="2373090"/>
            <a:ext cx="1753468" cy="736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6716685" y="5652659"/>
            <a:ext cx="2427316" cy="120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2438400" y="0"/>
            <a:ext cx="0" cy="31242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-150312" y="4038600"/>
            <a:ext cx="9294312" cy="14478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>
            <a:off x="6667500" y="5715000"/>
            <a:ext cx="0" cy="990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1106490" y="5732465"/>
            <a:ext cx="5521325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Accreditation for Education in Nutrition and Dietetics </a:t>
            </a:r>
            <a:r>
              <a:rPr lang="en-US" sz="1600" b="1" dirty="0">
                <a:solidFill>
                  <a:prstClr val="black"/>
                </a:solidFill>
                <a:latin typeface="Arial Narrow" pitchFamily="34" charset="0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Arial Narrow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ACEND is an autonomous accrediting agency for education programs that prepare students to begin careers 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 registered dietitians or dietetic technicians, registered.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1" y="533400"/>
            <a:ext cx="20256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teaching assistance Larg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1" y="533400"/>
            <a:ext cx="2139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6476" y="533400"/>
            <a:ext cx="203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6729413" y="5943604"/>
            <a:ext cx="22300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spc="-100" dirty="0">
                <a:solidFill>
                  <a:srgbClr val="99CC00"/>
                </a:solidFill>
                <a:latin typeface="Arial Narrow" pitchFamily="34" charset="0"/>
                <a:ea typeface="ＭＳ Ｐゴシック" pitchFamily="48" charset="-128"/>
              </a:rPr>
              <a:t>312.8</a:t>
            </a:r>
            <a:r>
              <a:rPr lang="en-US" sz="2400" b="1" dirty="0">
                <a:solidFill>
                  <a:srgbClr val="99CC00"/>
                </a:solidFill>
                <a:latin typeface="Arial Narrow" pitchFamily="34" charset="0"/>
                <a:ea typeface="ＭＳ Ｐゴシック" pitchFamily="48" charset="-128"/>
              </a:rPr>
              <a:t>9</a:t>
            </a:r>
            <a:r>
              <a:rPr lang="en-US" sz="2400" b="1" spc="-100" dirty="0">
                <a:solidFill>
                  <a:srgbClr val="99CC00"/>
                </a:solidFill>
                <a:latin typeface="Arial Narrow" pitchFamily="34" charset="0"/>
                <a:ea typeface="ＭＳ Ｐゴシック" pitchFamily="48" charset="-128"/>
              </a:rPr>
              <a:t>9.0</a:t>
            </a:r>
            <a:r>
              <a:rPr lang="en-US" sz="2400" b="1" dirty="0">
                <a:solidFill>
                  <a:srgbClr val="99CC00"/>
                </a:solidFill>
                <a:latin typeface="Arial Narrow" pitchFamily="34" charset="0"/>
                <a:ea typeface="ＭＳ Ｐゴシック" pitchFamily="48" charset="-128"/>
              </a:rPr>
              <a:t>04</a:t>
            </a:r>
            <a:r>
              <a:rPr lang="en-US" sz="2400" b="1" spc="-100" dirty="0">
                <a:solidFill>
                  <a:srgbClr val="99CC00"/>
                </a:solidFill>
                <a:latin typeface="Arial Narrow" pitchFamily="34" charset="0"/>
                <a:ea typeface="ＭＳ Ｐゴシック" pitchFamily="48" charset="-128"/>
              </a:rPr>
              <a:t>0</a:t>
            </a:r>
            <a:r>
              <a:rPr lang="en-US" sz="1200" b="1" spc="-100" dirty="0">
                <a:solidFill>
                  <a:srgbClr val="99CC00"/>
                </a:solidFill>
                <a:latin typeface="Arial Narrow" pitchFamily="34" charset="0"/>
                <a:ea typeface="ＭＳ Ｐゴシック" pitchFamily="48" charset="-128"/>
              </a:rPr>
              <a:t>x</a:t>
            </a:r>
            <a:r>
              <a:rPr lang="en-US" sz="2400" b="1" spc="-100" dirty="0">
                <a:solidFill>
                  <a:srgbClr val="99CC00"/>
                </a:solidFill>
                <a:latin typeface="Arial Narrow" pitchFamily="34" charset="0"/>
                <a:ea typeface="ＭＳ Ｐゴシック" pitchFamily="48" charset="-128"/>
              </a:rPr>
              <a:t>5</a:t>
            </a:r>
            <a:r>
              <a:rPr lang="en-US" sz="2400" b="1" dirty="0">
                <a:solidFill>
                  <a:srgbClr val="99CC00"/>
                </a:solidFill>
                <a:latin typeface="Arial Narrow" pitchFamily="34" charset="0"/>
                <a:ea typeface="ＭＳ Ｐゴシック" pitchFamily="48" charset="-128"/>
              </a:rPr>
              <a:t>400</a:t>
            </a:r>
          </a:p>
          <a:p>
            <a:pPr>
              <a:lnSpc>
                <a:spcPct val="80000"/>
              </a:lnSpc>
              <a:defRPr/>
            </a:pPr>
            <a:r>
              <a:rPr lang="en-US" sz="1600" kern="0" spc="-31" dirty="0">
                <a:solidFill>
                  <a:prstClr val="black"/>
                </a:solidFill>
                <a:ea typeface="ＭＳ Ｐゴシック" pitchFamily="48" charset="-128"/>
              </a:rPr>
              <a:t>www.eatright.org/acend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2" y="4066407"/>
            <a:ext cx="8773913" cy="575129"/>
          </a:xfrm>
        </p:spPr>
        <p:txBody>
          <a:bodyPr anchor="b"/>
          <a:lstStyle>
            <a:lvl1pPr marL="0" indent="0" algn="r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/>
          </p:nvPr>
        </p:nvSpPr>
        <p:spPr>
          <a:xfrm>
            <a:off x="263049" y="4471796"/>
            <a:ext cx="8868427" cy="873285"/>
          </a:xfrm>
        </p:spPr>
        <p:txBody>
          <a:bodyPr anchor="b">
            <a:noAutofit/>
          </a:bodyPr>
          <a:lstStyle>
            <a:lvl1pPr marL="0" indent="0" algn="r">
              <a:buNone/>
              <a:defRPr sz="4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454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496A-DEF5-4A28-8ACE-457F3D00BE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15101"/>
            <a:ext cx="2895600" cy="3429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F5CB-1B3A-4A8B-AC30-CFE8B668A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7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B103-B875-4094-B76A-6146F9F448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15101"/>
            <a:ext cx="2895600" cy="3429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F5CB-1B3A-4A8B-AC30-CFE8B668A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4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3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6C03-DB10-4EBE-94F7-6983C72BE9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15101"/>
            <a:ext cx="2895600" cy="3429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F5CB-1B3A-4A8B-AC30-CFE8B668A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56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6009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722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2683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64E-F1B5-44BD-9E32-AE0FE1615D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15101"/>
            <a:ext cx="2895600" cy="3429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F5CB-1B3A-4A8B-AC30-CFE8B668A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6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3F39-8767-43C3-96FA-0CF3D32621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5101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F5CB-1B3A-4A8B-AC30-CFE8B668A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4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Blue Back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C31FE-0406-45EA-9E3D-9A756B5C52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7336-46FC-49FB-97A6-CACBEFC3F7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16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D450-0F79-4FB4-AF59-595F0246EF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B6F5CB-1B3A-4A8B-AC30-CFE8B668A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92679" y="303129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NEW layout for development</a:t>
            </a:r>
          </a:p>
        </p:txBody>
      </p:sp>
    </p:spTree>
    <p:extLst>
      <p:ext uri="{BB962C8B-B14F-4D97-AF65-F5344CB8AC3E}">
        <p14:creationId xmlns:p14="http://schemas.microsoft.com/office/powerpoint/2010/main" val="35729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417864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2E8C-D514-41B9-8F7C-70DD95BB1D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15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1_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 hasCustomPrompt="1"/>
          </p:nvPr>
        </p:nvSpPr>
        <p:spPr>
          <a:xfrm>
            <a:off x="304800" y="1417864"/>
            <a:ext cx="7772400" cy="4114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2E8C-D514-41B9-8F7C-70DD95BB1D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3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58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White Back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D481C-B8CE-40B4-9061-09DCC257C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7336-46FC-49FB-97A6-CACBEFC3F7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Blue Back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0659-323B-4BD7-A2AC-0FD579E256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DBF75-D30B-4E8F-B548-C9625889FE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5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 Blue Back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40BC4B-F7A1-474D-933C-CAADC1792D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21D0-50E6-4F9D-9344-06F73B84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7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 White Back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02DAC-7D23-4820-B78B-CB3553FBA6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21D0-50E6-4F9D-9344-06F73B84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7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White Back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09800" y="533400"/>
            <a:ext cx="5181600" cy="8382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70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331ED452-6747-4611-9A54-889B8A03D4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BEEF21D0-50E6-4F9D-9344-06F73B848124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3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920" y="274638"/>
            <a:ext cx="7191632" cy="49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919" y="951470"/>
            <a:ext cx="8476735" cy="5174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3630" y="6524368"/>
            <a:ext cx="2133600" cy="333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C23D450-0F79-4FB4-AF59-595F0246EF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0825" y="6524625"/>
            <a:ext cx="2147759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B6F5CB-1B3A-4A8B-AC30-CFE8B668A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latin typeface="Myriad Pro" pitchFamily="34" charset="0"/>
              <a:ea typeface="ＭＳ Ｐゴシック" pitchFamily="1" charset="-128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04800" y="838200"/>
            <a:ext cx="8504238" cy="0"/>
          </a:xfrm>
          <a:prstGeom prst="line">
            <a:avLst/>
          </a:prstGeom>
          <a:noFill/>
          <a:ln w="28575">
            <a:solidFill>
              <a:srgbClr val="06590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latin typeface="Myriad Pro" pitchFamily="34" charset="0"/>
              <a:ea typeface="ＭＳ Ｐゴシック" pitchFamily="1" charset="-128"/>
            </a:endParaRPr>
          </a:p>
        </p:txBody>
      </p:sp>
      <p:pic>
        <p:nvPicPr>
          <p:cNvPr id="73730" name="Picture 2" descr="C:\Documents and Settings\UCHUNG\Desktop\powerpoint Logos\AND_ACEND_COLOR for PPT.jp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17583" y="88898"/>
            <a:ext cx="1567661" cy="658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909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rgbClr val="39683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9683E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9683E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9683E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9683E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9683E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920" y="274642"/>
            <a:ext cx="7191632" cy="49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921" y="951474"/>
            <a:ext cx="8476735" cy="5174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3630" y="6524372"/>
            <a:ext cx="2133600" cy="333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C23D450-0F79-4FB4-AF59-595F0246EF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0827" y="6524629"/>
            <a:ext cx="2147759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B6F5CB-1B3A-4A8B-AC30-CFE8B668A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latin typeface="Myriad Pro" pitchFamily="34" charset="0"/>
              <a:ea typeface="ＭＳ Ｐゴシック" pitchFamily="1" charset="-128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04800" y="838200"/>
            <a:ext cx="8504238" cy="0"/>
          </a:xfrm>
          <a:prstGeom prst="line">
            <a:avLst/>
          </a:prstGeom>
          <a:noFill/>
          <a:ln w="28575">
            <a:solidFill>
              <a:srgbClr val="06590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latin typeface="Myriad Pro" pitchFamily="34" charset="0"/>
              <a:ea typeface="ＭＳ Ｐゴシック" pitchFamily="1" charset="-128"/>
            </a:endParaRPr>
          </a:p>
        </p:txBody>
      </p:sp>
      <p:pic>
        <p:nvPicPr>
          <p:cNvPr id="73730" name="Picture 2" descr="C:\Documents and Settings\UCHUNG\Desktop\powerpoint Logos\AND_ACEND_COLOR for PPT.jp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17585" y="88898"/>
            <a:ext cx="1567661" cy="658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457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spcBef>
          <a:spcPct val="0"/>
        </a:spcBef>
        <a:buNone/>
        <a:defRPr sz="2500" kern="1200">
          <a:solidFill>
            <a:srgbClr val="39683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9683E"/>
          </a:solidFill>
          <a:latin typeface="+mn-lt"/>
          <a:ea typeface="+mn-ea"/>
          <a:cs typeface="Arial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9683E"/>
          </a:solidFill>
          <a:latin typeface="+mn-lt"/>
          <a:ea typeface="+mn-ea"/>
          <a:cs typeface="Arial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9683E"/>
          </a:solidFill>
          <a:latin typeface="+mn-lt"/>
          <a:ea typeface="+mn-ea"/>
          <a:cs typeface="Arial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9683E"/>
          </a:solidFill>
          <a:latin typeface="+mn-lt"/>
          <a:ea typeface="+mn-ea"/>
          <a:cs typeface="Arial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9683E"/>
          </a:solidFill>
          <a:latin typeface="+mn-lt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rnet.org/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trightpro.org/acend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trightpro.org/FutureModel" TargetMode="External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hyperlink" Target="https://www.surveymonkey.com/r/RevFEMComment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trightpro.org/FutureModel" TargetMode="Externa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trightpro.org/acen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hyperlink" Target="mailto:acend@eatright.or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1150"/>
            <a:ext cx="8229600" cy="3238500"/>
          </a:xfrm>
        </p:spPr>
        <p:txBody>
          <a:bodyPr/>
          <a:lstStyle/>
          <a:p>
            <a:r>
              <a:rPr lang="en-US" sz="3600" dirty="0"/>
              <a:t>	</a:t>
            </a:r>
            <a:r>
              <a:rPr lang="en-US" sz="3600" dirty="0" smtClean="0"/>
              <a:t>Transitioning </a:t>
            </a:r>
            <a:r>
              <a:rPr lang="en-US" sz="3600" dirty="0"/>
              <a:t>Programs to Meet New </a:t>
            </a:r>
            <a:r>
              <a:rPr lang="en-US" sz="3600" dirty="0" smtClean="0"/>
              <a:t>CDR and ACEND Standards </a:t>
            </a:r>
            <a:br>
              <a:rPr lang="en-US" sz="36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2800" dirty="0" smtClean="0"/>
              <a:t>Mary </a:t>
            </a:r>
            <a:r>
              <a:rPr lang="en-US" sz="2800" dirty="0" err="1"/>
              <a:t>Gregoire</a:t>
            </a:r>
            <a:r>
              <a:rPr lang="en-US" sz="2800" dirty="0"/>
              <a:t>, PhD, RD, FADA, Executive Director, </a:t>
            </a:r>
            <a:r>
              <a:rPr lang="en-US" sz="2800" dirty="0" smtClean="0"/>
              <a:t>Accreditation </a:t>
            </a:r>
            <a:r>
              <a:rPr lang="en-US" sz="2800" dirty="0"/>
              <a:t>Council for Education </a:t>
            </a:r>
            <a:r>
              <a:rPr lang="en-US" sz="2800" dirty="0" smtClean="0"/>
              <a:t>in Nutrition </a:t>
            </a:r>
            <a:r>
              <a:rPr lang="en-US" sz="2800" dirty="0"/>
              <a:t>and Dietetics</a:t>
            </a:r>
            <a:r>
              <a:rPr lang="en-US" sz="4800" dirty="0"/>
              <a:t/>
            </a:r>
            <a:br>
              <a:rPr lang="en-US" sz="4800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21D0-50E6-4F9D-9344-06F73B84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5110163"/>
            <a:ext cx="120173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9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20" y="159026"/>
            <a:ext cx="7191632" cy="60709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CDR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51470"/>
            <a:ext cx="8476735" cy="56679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800040"/>
                </a:solidFill>
              </a:rPr>
              <a:t>Commission on Dietetic Registration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800040"/>
                </a:solidFill>
              </a:rPr>
              <a:t>Responsibilities</a:t>
            </a:r>
          </a:p>
          <a:p>
            <a:pPr marL="857250" lvl="1" indent="-457200"/>
            <a:r>
              <a:rPr lang="en-US" dirty="0" smtClean="0"/>
              <a:t>Sets </a:t>
            </a:r>
            <a:r>
              <a:rPr lang="en-US" dirty="0"/>
              <a:t>national criteria for registration and credentialing</a:t>
            </a:r>
          </a:p>
          <a:p>
            <a:pPr marL="857250" lvl="1" indent="-457200"/>
            <a:r>
              <a:rPr lang="en-US" dirty="0"/>
              <a:t>Develops/administers credentialing  examinations</a:t>
            </a:r>
          </a:p>
          <a:p>
            <a:pPr marL="857250" lvl="1" indent="-457200">
              <a:spcAft>
                <a:spcPts val="600"/>
              </a:spcAft>
            </a:pPr>
            <a:r>
              <a:rPr lang="en-US" dirty="0"/>
              <a:t>Monitors ongoing continuing </a:t>
            </a:r>
            <a:r>
              <a:rPr lang="en-US" dirty="0" smtClean="0"/>
              <a:t>education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000" b="1" dirty="0" smtClean="0">
                <a:solidFill>
                  <a:srgbClr val="800040"/>
                </a:solidFill>
              </a:rPr>
              <a:t>Change in Eligibility Requirements</a:t>
            </a:r>
          </a:p>
          <a:p>
            <a:pPr marL="857250" lvl="1" indent="-457200">
              <a:spcAft>
                <a:spcPts val="600"/>
              </a:spcAft>
            </a:pPr>
            <a:r>
              <a:rPr lang="en-US" dirty="0" smtClean="0"/>
              <a:t>Effective 1/1/2024</a:t>
            </a:r>
          </a:p>
          <a:p>
            <a:pPr marL="857250" lvl="1" indent="-457200">
              <a:spcAft>
                <a:spcPts val="600"/>
              </a:spcAft>
            </a:pPr>
            <a:r>
              <a:rPr lang="en-US" dirty="0" smtClean="0"/>
              <a:t>Applicants must hold a minimum of a master’s degree</a:t>
            </a:r>
          </a:p>
          <a:p>
            <a:pPr marL="857250" lvl="1" indent="-457200">
              <a:spcAft>
                <a:spcPts val="600"/>
              </a:spcAft>
            </a:pPr>
            <a:r>
              <a:rPr lang="en-US" dirty="0" smtClean="0"/>
              <a:t>Student options – see </a:t>
            </a:r>
            <a:r>
              <a:rPr lang="en-US" dirty="0" smtClean="0">
                <a:hlinkClick r:id="rId2"/>
              </a:rPr>
              <a:t>www.cdrnet.org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20" y="0"/>
            <a:ext cx="7191632" cy="76611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ACEND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51470"/>
            <a:ext cx="8476735" cy="56679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800040"/>
                </a:solidFill>
              </a:rPr>
              <a:t>Accreditation Council for Education in             Nutrition and Dietetics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800040"/>
                </a:solidFill>
              </a:rPr>
              <a:t>Responsibilities</a:t>
            </a:r>
          </a:p>
          <a:p>
            <a:pPr marL="8572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Sets national standards for education accreditation</a:t>
            </a:r>
          </a:p>
          <a:p>
            <a:pPr marL="8572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Evaluates education programs against standards </a:t>
            </a: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3000" b="1" dirty="0" smtClean="0">
                <a:solidFill>
                  <a:srgbClr val="800040"/>
                </a:solidFill>
              </a:rPr>
              <a:t>Accreditation Standards</a:t>
            </a:r>
          </a:p>
          <a:p>
            <a:pPr marL="857250" lvl="1" indent="-457200">
              <a:spcAft>
                <a:spcPts val="600"/>
              </a:spcAft>
            </a:pPr>
            <a:r>
              <a:rPr lang="en-US" dirty="0" smtClean="0"/>
              <a:t>Effective 6/1/2017</a:t>
            </a:r>
          </a:p>
          <a:p>
            <a:pPr marL="857250" lvl="1" indent="-457200">
              <a:spcAft>
                <a:spcPts val="600"/>
              </a:spcAft>
            </a:pPr>
            <a:r>
              <a:rPr lang="en-US" dirty="0" smtClean="0"/>
              <a:t>All accredited programs must come into compliance with the </a:t>
            </a:r>
            <a:r>
              <a:rPr lang="en-US" i="1" dirty="0" smtClean="0"/>
              <a:t>2017 Accreditation Standards</a:t>
            </a:r>
          </a:p>
          <a:p>
            <a:pPr marL="857250" lvl="1" indent="-457200">
              <a:spcAft>
                <a:spcPts val="600"/>
              </a:spcAft>
            </a:pPr>
            <a:r>
              <a:rPr lang="en-US" dirty="0" smtClean="0"/>
              <a:t>More information– </a:t>
            </a:r>
            <a:r>
              <a:rPr lang="en-US" dirty="0" smtClean="0">
                <a:hlinkClick r:id="rId2"/>
              </a:rPr>
              <a:t>www.eatrightpro.org/acend</a:t>
            </a: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8919" y="887143"/>
            <a:ext cx="8439665" cy="579768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rgbClr val="800040"/>
                </a:solidFill>
              </a:rPr>
              <a:t>Revised Draft Standards released for public comment </a:t>
            </a:r>
            <a:r>
              <a:rPr lang="en-US" sz="3000" smtClean="0">
                <a:solidFill>
                  <a:srgbClr val="800040"/>
                </a:solidFill>
              </a:rPr>
              <a:t>(</a:t>
            </a:r>
            <a:r>
              <a:rPr lang="en-US" sz="3000" smtClean="0">
                <a:solidFill>
                  <a:srgbClr val="800040"/>
                </a:solidFill>
                <a:hlinkClick r:id="rId3"/>
              </a:rPr>
              <a:t>www.eatrightpro.org/FutureModel</a:t>
            </a:r>
            <a:r>
              <a:rPr lang="en-US" sz="3000" smtClean="0">
                <a:solidFill>
                  <a:srgbClr val="800040"/>
                </a:solidFill>
              </a:rPr>
              <a:t>) </a:t>
            </a:r>
            <a:endParaRPr lang="en-US" sz="3000" dirty="0" smtClean="0">
              <a:solidFill>
                <a:srgbClr val="800040"/>
              </a:solidFill>
            </a:endParaRPr>
          </a:p>
          <a:p>
            <a:r>
              <a:rPr lang="en-US" sz="3000" dirty="0" smtClean="0">
                <a:solidFill>
                  <a:srgbClr val="800040"/>
                </a:solidFill>
              </a:rPr>
              <a:t>Comment until April 28 at: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u="sng" dirty="0">
                <a:hlinkClick r:id="rId4"/>
              </a:rPr>
              <a:t>https://www.surveymonkey.com/r/RevFEMComments</a:t>
            </a:r>
            <a:endParaRPr lang="en-US" dirty="0">
              <a:solidFill>
                <a:srgbClr val="80004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80004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86F41-B898-4A95-9E34-860ACBF1C9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8920" y="218662"/>
            <a:ext cx="7191632" cy="5275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rgbClr val="39683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683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Future Education Model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9683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8920" y="1215618"/>
            <a:ext cx="8631880" cy="51407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9683E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9683E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9683E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9683E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9683E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9683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80004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80004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89" y="3528896"/>
            <a:ext cx="2269649" cy="28349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6329" y="3528897"/>
            <a:ext cx="2277062" cy="28349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7982" y="3528897"/>
            <a:ext cx="2243867" cy="27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8920" y="162560"/>
            <a:ext cx="7191632" cy="60355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Key Changes in Revised Standards</a:t>
            </a:r>
            <a:endParaRPr lang="en-US" sz="32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8919" y="951470"/>
            <a:ext cx="8476735" cy="575413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800040"/>
                </a:solidFill>
              </a:rPr>
              <a:t>Qualifications </a:t>
            </a:r>
            <a:r>
              <a:rPr lang="en-US" sz="3000" dirty="0">
                <a:solidFill>
                  <a:srgbClr val="800040"/>
                </a:solidFill>
              </a:rPr>
              <a:t>for the director of the master degree program </a:t>
            </a:r>
            <a:r>
              <a:rPr lang="en-US" sz="3000" dirty="0" smtClean="0">
                <a:solidFill>
                  <a:srgbClr val="800040"/>
                </a:solidFill>
              </a:rPr>
              <a:t>changed</a:t>
            </a:r>
          </a:p>
          <a:p>
            <a:r>
              <a:rPr lang="en-US" sz="3000" dirty="0" smtClean="0">
                <a:solidFill>
                  <a:srgbClr val="800040"/>
                </a:solidFill>
              </a:rPr>
              <a:t>Specified </a:t>
            </a:r>
            <a:r>
              <a:rPr lang="en-US" sz="3000" dirty="0">
                <a:solidFill>
                  <a:srgbClr val="800040"/>
                </a:solidFill>
              </a:rPr>
              <a:t>minimum number of practice hours was removed </a:t>
            </a:r>
            <a:endParaRPr lang="en-US" sz="3000" dirty="0" smtClean="0">
              <a:solidFill>
                <a:srgbClr val="800040"/>
              </a:solidFill>
            </a:endParaRPr>
          </a:p>
          <a:p>
            <a:r>
              <a:rPr lang="en-US" sz="3000" dirty="0" smtClean="0">
                <a:solidFill>
                  <a:srgbClr val="800040"/>
                </a:solidFill>
              </a:rPr>
              <a:t>Number of competencies and performance indicators reduced</a:t>
            </a:r>
          </a:p>
          <a:p>
            <a:r>
              <a:rPr lang="en-US" sz="3000" dirty="0" smtClean="0">
                <a:solidFill>
                  <a:srgbClr val="800040"/>
                </a:solidFill>
              </a:rPr>
              <a:t>Title changes:</a:t>
            </a:r>
          </a:p>
          <a:p>
            <a:pPr lvl="1"/>
            <a:r>
              <a:rPr lang="en-US" dirty="0" smtClean="0"/>
              <a:t>Associate degree: Nutrition </a:t>
            </a:r>
            <a:r>
              <a:rPr lang="en-US" dirty="0"/>
              <a:t>Health Associate </a:t>
            </a:r>
            <a:endParaRPr lang="en-US" dirty="0" smtClean="0"/>
          </a:p>
          <a:p>
            <a:pPr lvl="1"/>
            <a:r>
              <a:rPr lang="en-US" dirty="0" smtClean="0"/>
              <a:t>Bachelor degree: Food </a:t>
            </a:r>
            <a:r>
              <a:rPr lang="en-US" dirty="0"/>
              <a:t>and Nutrition </a:t>
            </a:r>
            <a:r>
              <a:rPr lang="en-US" dirty="0" smtClean="0"/>
              <a:t>Practitioner</a:t>
            </a:r>
          </a:p>
          <a:p>
            <a:r>
              <a:rPr lang="en-US" sz="3000" dirty="0" smtClean="0">
                <a:solidFill>
                  <a:srgbClr val="800040"/>
                </a:solidFill>
              </a:rPr>
              <a:t>Changes detailed </a:t>
            </a:r>
            <a:r>
              <a:rPr lang="en-US" sz="3000" smtClean="0">
                <a:solidFill>
                  <a:srgbClr val="800040"/>
                </a:solidFill>
              </a:rPr>
              <a:t>in webinar  </a:t>
            </a:r>
            <a:r>
              <a:rPr lang="en-US" dirty="0" smtClean="0">
                <a:hlinkClick r:id="rId2"/>
              </a:rPr>
              <a:t>www.eatrightpro.org/FutureModel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6F5CB-1B3A-4A8B-AC30-CFE8B668A0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6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041" y="178904"/>
            <a:ext cx="7191632" cy="766119"/>
          </a:xfrm>
        </p:spPr>
        <p:txBody>
          <a:bodyPr>
            <a:normAutofit/>
          </a:bodyPr>
          <a:lstStyle/>
          <a:p>
            <a:r>
              <a:rPr lang="en-US" sz="3200" b="1" dirty="0"/>
              <a:t>Next Steps </a:t>
            </a:r>
            <a:r>
              <a:rPr lang="en-US" sz="3200" b="1" dirty="0" smtClean="0"/>
              <a:t>– </a:t>
            </a:r>
            <a:r>
              <a:rPr lang="en-US" sz="3200" b="1" dirty="0"/>
              <a:t>Future Education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7321" y="1073828"/>
            <a:ext cx="4492488" cy="52872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40"/>
                </a:solidFill>
              </a:rPr>
              <a:t>Release </a:t>
            </a:r>
            <a:r>
              <a:rPr lang="en-US" i="1" dirty="0" smtClean="0">
                <a:solidFill>
                  <a:srgbClr val="800040"/>
                </a:solidFill>
              </a:rPr>
              <a:t>Future Education Model Accreditation Standards </a:t>
            </a:r>
            <a:r>
              <a:rPr lang="en-US" i="1" dirty="0">
                <a:solidFill>
                  <a:srgbClr val="800040"/>
                </a:solidFill>
              </a:rPr>
              <a:t>for </a:t>
            </a:r>
            <a:r>
              <a:rPr lang="en-US" i="1" dirty="0" smtClean="0">
                <a:solidFill>
                  <a:srgbClr val="800040"/>
                </a:solidFill>
              </a:rPr>
              <a:t>Associate, Bachelor </a:t>
            </a:r>
            <a:r>
              <a:rPr lang="en-US" i="1" dirty="0">
                <a:solidFill>
                  <a:srgbClr val="800040"/>
                </a:solidFill>
              </a:rPr>
              <a:t>and </a:t>
            </a:r>
            <a:r>
              <a:rPr lang="en-US" i="1" dirty="0" smtClean="0">
                <a:solidFill>
                  <a:srgbClr val="800040"/>
                </a:solidFill>
              </a:rPr>
              <a:t>Master Degree Programs </a:t>
            </a:r>
            <a:r>
              <a:rPr lang="en-US" dirty="0" smtClean="0">
                <a:solidFill>
                  <a:srgbClr val="800040"/>
                </a:solidFill>
              </a:rPr>
              <a:t>for adoption by demonstration programs only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800040"/>
                </a:solidFill>
              </a:rPr>
              <a:t>Collect data on program operations and graduate </a:t>
            </a:r>
            <a:r>
              <a:rPr lang="en-US" dirty="0" smtClean="0">
                <a:solidFill>
                  <a:srgbClr val="800040"/>
                </a:solidFill>
              </a:rPr>
              <a:t>outcomes </a:t>
            </a:r>
            <a:endParaRPr lang="en-US" dirty="0">
              <a:solidFill>
                <a:srgbClr val="80004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86F41-B898-4A95-9E34-860ACBF1C9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08" y="1266092"/>
            <a:ext cx="3484668" cy="467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20" y="139148"/>
            <a:ext cx="7191632" cy="62697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Options for Departments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8921" y="951474"/>
            <a:ext cx="8476735" cy="55731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rgbClr val="800040"/>
                </a:solidFill>
              </a:rPr>
              <a:t>Make No Change to Current Program</a:t>
            </a:r>
          </a:p>
          <a:p>
            <a:pPr marL="740664" lvl="1" indent="-283464">
              <a:buFont typeface="Arial" panose="020B0604020202020204" pitchFamily="34" charset="0"/>
              <a:buChar char="•"/>
            </a:pPr>
            <a:r>
              <a:rPr lang="en-US" dirty="0" smtClean="0"/>
              <a:t>CP, DPD, DI, DT programs continue to be accredited under 2017 Standards </a:t>
            </a:r>
          </a:p>
          <a:p>
            <a:pPr marL="740664" lvl="1" indent="-283464">
              <a:buFont typeface="Arial" panose="020B0604020202020204" pitchFamily="34" charset="0"/>
              <a:buChar char="•"/>
            </a:pPr>
            <a:r>
              <a:rPr lang="en-US" dirty="0" smtClean="0"/>
              <a:t>Discuss with students options for meeting the CDR registration exam eligibility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rgbClr val="800040"/>
                </a:solidFill>
              </a:rPr>
              <a:t>Request a Substantive Program Change</a:t>
            </a:r>
          </a:p>
          <a:p>
            <a:pPr marL="740664" lvl="1" indent="-283464">
              <a:buFont typeface="Arial" panose="020B0604020202020204" pitchFamily="34" charset="0"/>
              <a:buChar char="•"/>
            </a:pPr>
            <a:r>
              <a:rPr lang="en-US" dirty="0" smtClean="0"/>
              <a:t>Program change to incorporate a master’s degree in current accredited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800040"/>
                </a:solidFill>
              </a:rPr>
              <a:t>Apply to be a Demonstration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Demonstration programs only will be accredited under the </a:t>
            </a:r>
            <a:r>
              <a:rPr lang="en-US" i="1" dirty="0" smtClean="0"/>
              <a:t>Future Education Model Standards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6F5CB-1B3A-4A8B-AC30-CFE8B668A0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4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20" y="139700"/>
            <a:ext cx="7191632" cy="62641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Communication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20" y="951470"/>
            <a:ext cx="8652200" cy="575413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800040"/>
                </a:solidFill>
              </a:rPr>
              <a:t>ACEND Standards Update Newsletter </a:t>
            </a:r>
            <a:r>
              <a:rPr lang="en-US" sz="3000" dirty="0" smtClean="0">
                <a:solidFill>
                  <a:srgbClr val="800040"/>
                </a:solidFill>
              </a:rPr>
              <a:t>(monthly)</a:t>
            </a:r>
          </a:p>
          <a:p>
            <a:pPr lvl="1"/>
            <a:r>
              <a:rPr lang="en-US" dirty="0" smtClean="0"/>
              <a:t>Back issues posted on ACEND Website </a:t>
            </a:r>
            <a:r>
              <a:rPr lang="en-US" dirty="0">
                <a:hlinkClick r:id="rId3"/>
              </a:rPr>
              <a:t>www.eatrightpro.org/acend</a:t>
            </a:r>
            <a:r>
              <a:rPr lang="en-US" dirty="0"/>
              <a:t> </a:t>
            </a:r>
          </a:p>
          <a:p>
            <a:r>
              <a:rPr lang="en-US" sz="3000" b="1" dirty="0" smtClean="0">
                <a:solidFill>
                  <a:srgbClr val="800040"/>
                </a:solidFill>
              </a:rPr>
              <a:t>Virtual Town </a:t>
            </a:r>
            <a:r>
              <a:rPr lang="en-US" sz="3000" b="1" dirty="0">
                <a:solidFill>
                  <a:srgbClr val="800040"/>
                </a:solidFill>
              </a:rPr>
              <a:t>Hall </a:t>
            </a:r>
            <a:r>
              <a:rPr lang="en-US" sz="3000" dirty="0">
                <a:solidFill>
                  <a:srgbClr val="800040"/>
                </a:solidFill>
              </a:rPr>
              <a:t>(monthly)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Tuesday at 2:00 pm CT</a:t>
            </a:r>
          </a:p>
          <a:p>
            <a:pPr lvl="1"/>
            <a:r>
              <a:rPr lang="en-US" dirty="0" smtClean="0"/>
              <a:t>Directions for joining on the ACEND website</a:t>
            </a:r>
          </a:p>
          <a:p>
            <a:r>
              <a:rPr lang="en-US" sz="3000" b="1" dirty="0" smtClean="0">
                <a:solidFill>
                  <a:srgbClr val="800040"/>
                </a:solidFill>
              </a:rPr>
              <a:t>ACEND Staff </a:t>
            </a:r>
          </a:p>
          <a:p>
            <a:pPr lvl="1"/>
            <a:r>
              <a:rPr lang="en-US" dirty="0"/>
              <a:t>800-877-1600 </a:t>
            </a:r>
            <a:r>
              <a:rPr lang="en-US" dirty="0" smtClean="0"/>
              <a:t>x5400 </a:t>
            </a:r>
          </a:p>
          <a:p>
            <a:pPr lvl="1"/>
            <a:r>
              <a:rPr lang="en-US" dirty="0" smtClean="0">
                <a:hlinkClick r:id="rId4"/>
              </a:rPr>
              <a:t>acend@eatright.org</a:t>
            </a:r>
            <a:r>
              <a:rPr lang="en-US" dirty="0" smtClean="0"/>
              <a:t> </a:t>
            </a:r>
            <a:endParaRPr lang="en-US" dirty="0">
              <a:solidFill>
                <a:srgbClr val="800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6F5CB-1B3A-4A8B-AC30-CFE8B668A0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9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89" y="3894688"/>
            <a:ext cx="6202017" cy="227407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6F5CB-1B3A-4A8B-AC30-CFE8B668A0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2348" y="1669774"/>
            <a:ext cx="30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68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968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308</Words>
  <Application>Microsoft Office PowerPoint</Application>
  <PresentationFormat>On-screen Show (4:3)</PresentationFormat>
  <Paragraphs>65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1_Office Theme</vt:lpstr>
      <vt:lpstr>2_Office Theme</vt:lpstr>
      <vt:lpstr>3_Office Theme</vt:lpstr>
      <vt:lpstr> Transitioning Programs to Meet New CDR and ACEND Standards   Mary Gregoire, PhD, RD, FADA, Executive Director, Accreditation Council for Education in Nutrition and Dietetics </vt:lpstr>
      <vt:lpstr>CDR</vt:lpstr>
      <vt:lpstr>ACEND</vt:lpstr>
      <vt:lpstr>PowerPoint Presentation</vt:lpstr>
      <vt:lpstr>Key Changes in Revised Standards</vt:lpstr>
      <vt:lpstr>Next Steps – Future Education</vt:lpstr>
      <vt:lpstr>Options for Departments</vt:lpstr>
      <vt:lpstr>Communication</vt:lpstr>
      <vt:lpstr>PowerPoint Presentation</vt:lpstr>
    </vt:vector>
  </TitlesOfParts>
  <Company>CPHHS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ANDP Update Kellogg Department Head Breakfast</dc:title>
  <dc:creator>Norman Hord</dc:creator>
  <cp:lastModifiedBy>Mary Cornett</cp:lastModifiedBy>
  <cp:revision>24</cp:revision>
  <cp:lastPrinted>2017-03-15T22:46:23Z</cp:lastPrinted>
  <dcterms:created xsi:type="dcterms:W3CDTF">2016-03-29T20:55:00Z</dcterms:created>
  <dcterms:modified xsi:type="dcterms:W3CDTF">2017-05-15T18:32:55Z</dcterms:modified>
</cp:coreProperties>
</file>