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6"/>
  </p:notesMasterIdLst>
  <p:handoutMasterIdLst>
    <p:handoutMasterId r:id="rId27"/>
  </p:handoutMasterIdLst>
  <p:sldIdLst>
    <p:sldId id="495" r:id="rId2"/>
    <p:sldId id="326" r:id="rId3"/>
    <p:sldId id="497" r:id="rId4"/>
    <p:sldId id="498" r:id="rId5"/>
    <p:sldId id="500" r:id="rId6"/>
    <p:sldId id="515" r:id="rId7"/>
    <p:sldId id="501" r:id="rId8"/>
    <p:sldId id="499" r:id="rId9"/>
    <p:sldId id="504" r:id="rId10"/>
    <p:sldId id="516" r:id="rId11"/>
    <p:sldId id="517" r:id="rId12"/>
    <p:sldId id="503" r:id="rId13"/>
    <p:sldId id="520" r:id="rId14"/>
    <p:sldId id="507" r:id="rId15"/>
    <p:sldId id="439" r:id="rId16"/>
    <p:sldId id="514" r:id="rId17"/>
    <p:sldId id="513" r:id="rId18"/>
    <p:sldId id="508" r:id="rId19"/>
    <p:sldId id="510" r:id="rId20"/>
    <p:sldId id="511" r:id="rId21"/>
    <p:sldId id="512" r:id="rId22"/>
    <p:sldId id="509" r:id="rId23"/>
    <p:sldId id="524" r:id="rId24"/>
    <p:sldId id="496" r:id="rId25"/>
  </p:sldIdLst>
  <p:sldSz cx="12192000" cy="6858000"/>
  <p:notesSz cx="6946900" cy="92075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0">
          <p15:clr>
            <a:srgbClr val="A4A3A4"/>
          </p15:clr>
        </p15:guide>
        <p15:guide id="2" pos="218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Courtne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844"/>
    <a:srgbClr val="FFE200"/>
    <a:srgbClr val="FFFFCC"/>
    <a:srgbClr val="45AE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94" autoAdjust="0"/>
    <p:restoredTop sz="86315" autoAdjust="0"/>
  </p:normalViewPr>
  <p:slideViewPr>
    <p:cSldViewPr>
      <p:cViewPr varScale="1">
        <p:scale>
          <a:sx n="99" d="100"/>
          <a:sy n="99" d="100"/>
        </p:scale>
        <p:origin x="1368"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3" d="100"/>
        <a:sy n="53" d="100"/>
      </p:scale>
      <p:origin x="0" y="0"/>
    </p:cViewPr>
  </p:sorterViewPr>
  <p:notesViewPr>
    <p:cSldViewPr>
      <p:cViewPr varScale="1">
        <p:scale>
          <a:sx n="59" d="100"/>
          <a:sy n="59" d="100"/>
        </p:scale>
        <p:origin x="-2490" y="-84"/>
      </p:cViewPr>
      <p:guideLst>
        <p:guide orient="horz" pos="2900"/>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46F607-F401-8D43-AF6B-8B9FEA9972B6}"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C0B5D4BA-6A9B-2E48-ACFF-FE4DC71AA849}">
      <dgm:prSet phldrT="[Text]" custT="1"/>
      <dgm:spPr>
        <a:solidFill>
          <a:srgbClr val="FED844"/>
        </a:solidFill>
        <a:ln>
          <a:solidFill>
            <a:schemeClr val="accent1">
              <a:lumMod val="75000"/>
            </a:schemeClr>
          </a:solidFill>
        </a:ln>
        <a:scene3d>
          <a:camera prst="orthographicFront"/>
          <a:lightRig rig="soft" dir="t"/>
        </a:scene3d>
        <a:sp3d extrusionH="76200">
          <a:bevelT w="114300" prst="hardEdge"/>
          <a:bevelB w="165100" prst="coolSlant"/>
          <a:extrusionClr>
            <a:srgbClr val="7030A0"/>
          </a:extrusionClr>
        </a:sp3d>
      </dgm:spPr>
      <dgm:t>
        <a:bodyPr/>
        <a:lstStyle/>
        <a:p>
          <a:r>
            <a:rPr lang="en-US" sz="1500" b="1" dirty="0">
              <a:solidFill>
                <a:schemeClr val="tx1"/>
              </a:solidFill>
              <a:latin typeface="Arial" charset="0"/>
              <a:ea typeface="Arial" charset="0"/>
              <a:cs typeface="Arial" charset="0"/>
            </a:rPr>
            <a:t>Equity</a:t>
          </a:r>
        </a:p>
      </dgm:t>
    </dgm:pt>
    <dgm:pt modelId="{D5AEDF5B-C077-4546-94D3-7518EA8497D4}" type="parTrans" cxnId="{D62322E2-6525-0E49-8B9F-79D0C641461E}">
      <dgm:prSet/>
      <dgm:spPr/>
      <dgm:t>
        <a:bodyPr/>
        <a:lstStyle/>
        <a:p>
          <a:endParaRPr lang="en-US"/>
        </a:p>
      </dgm:t>
    </dgm:pt>
    <dgm:pt modelId="{FE36C99E-B9DD-294A-B56D-26665ED80FB1}" type="sibTrans" cxnId="{D62322E2-6525-0E49-8B9F-79D0C641461E}">
      <dgm:prSet/>
      <dgm:spPr>
        <a:solidFill>
          <a:schemeClr val="accent1">
            <a:lumMod val="75000"/>
          </a:schemeClr>
        </a:solidFill>
        <a:ln>
          <a:solidFill>
            <a:srgbClr val="002060"/>
          </a:solidFill>
        </a:ln>
        <a:scene3d>
          <a:camera prst="orthographicFront"/>
          <a:lightRig rig="threePt" dir="t"/>
        </a:scene3d>
        <a:sp3d extrusionH="76200" contourW="12700">
          <a:bevelB/>
          <a:extrusionClr>
            <a:srgbClr val="7030A0"/>
          </a:extrusionClr>
          <a:contourClr>
            <a:srgbClr val="7030A0"/>
          </a:contourClr>
        </a:sp3d>
      </dgm:spPr>
      <dgm:t>
        <a:bodyPr/>
        <a:lstStyle/>
        <a:p>
          <a:endParaRPr lang="en-US"/>
        </a:p>
      </dgm:t>
    </dgm:pt>
    <dgm:pt modelId="{6E9FF4F8-75F5-4D41-9A7E-8EBC9D0FC3B6}">
      <dgm:prSet phldrT="[Text]" custT="1"/>
      <dgm:spPr>
        <a:solidFill>
          <a:srgbClr val="FED844"/>
        </a:solidFill>
        <a:ln>
          <a:solidFill>
            <a:schemeClr val="accent1">
              <a:lumMod val="75000"/>
            </a:schemeClr>
          </a:solidFill>
        </a:ln>
        <a:scene3d>
          <a:camera prst="orthographicFront"/>
          <a:lightRig rig="soft" dir="t"/>
        </a:scene3d>
        <a:sp3d extrusionH="76200">
          <a:bevelT w="114300" prst="hardEdge"/>
          <a:bevelB w="165100" prst="coolSlant"/>
          <a:extrusionClr>
            <a:srgbClr val="7030A0"/>
          </a:extrusionClr>
        </a:sp3d>
      </dgm:spPr>
      <dgm:t>
        <a:bodyPr/>
        <a:lstStyle/>
        <a:p>
          <a:r>
            <a:rPr lang="en-US" sz="1500" b="1" dirty="0">
              <a:solidFill>
                <a:schemeClr val="tx1"/>
              </a:solidFill>
              <a:latin typeface="Arial" charset="0"/>
              <a:ea typeface="Arial" charset="0"/>
              <a:cs typeface="Arial" charset="0"/>
            </a:rPr>
            <a:t>Information Dissemination</a:t>
          </a:r>
        </a:p>
      </dgm:t>
    </dgm:pt>
    <dgm:pt modelId="{C5C2555D-9247-2E45-B0CC-2CE4A6DB53AA}" type="parTrans" cxnId="{F1689F13-A5AC-F542-A62A-E086BBBA6201}">
      <dgm:prSet/>
      <dgm:spPr/>
      <dgm:t>
        <a:bodyPr/>
        <a:lstStyle/>
        <a:p>
          <a:endParaRPr lang="en-US"/>
        </a:p>
      </dgm:t>
    </dgm:pt>
    <dgm:pt modelId="{E3C2B343-F02E-A64C-9CA6-18ED35EE683C}" type="sibTrans" cxnId="{F1689F13-A5AC-F542-A62A-E086BBBA6201}">
      <dgm:prSet/>
      <dgm:spPr>
        <a:solidFill>
          <a:schemeClr val="accent1">
            <a:lumMod val="75000"/>
          </a:schemeClr>
        </a:solidFill>
        <a:ln>
          <a:solidFill>
            <a:srgbClr val="002060"/>
          </a:solidFill>
        </a:ln>
        <a:scene3d>
          <a:camera prst="orthographicFront"/>
          <a:lightRig rig="threePt" dir="t"/>
        </a:scene3d>
        <a:sp3d extrusionH="76200" contourW="12700">
          <a:bevelB/>
          <a:extrusionClr>
            <a:srgbClr val="7030A0"/>
          </a:extrusionClr>
          <a:contourClr>
            <a:srgbClr val="7030A0"/>
          </a:contourClr>
        </a:sp3d>
      </dgm:spPr>
      <dgm:t>
        <a:bodyPr/>
        <a:lstStyle/>
        <a:p>
          <a:endParaRPr lang="en-US"/>
        </a:p>
      </dgm:t>
    </dgm:pt>
    <dgm:pt modelId="{111126E0-FA7D-0940-9CEA-08E3A0FC01F8}">
      <dgm:prSet phldrT="[Text]" custT="1"/>
      <dgm:spPr>
        <a:solidFill>
          <a:srgbClr val="FED844"/>
        </a:solidFill>
        <a:ln>
          <a:solidFill>
            <a:schemeClr val="accent1">
              <a:lumMod val="75000"/>
            </a:schemeClr>
          </a:solidFill>
        </a:ln>
        <a:scene3d>
          <a:camera prst="orthographicFront"/>
          <a:lightRig rig="soft" dir="t"/>
        </a:scene3d>
        <a:sp3d extrusionH="76200">
          <a:bevelT w="114300" prst="hardEdge"/>
          <a:bevelB w="165100" prst="coolSlant"/>
          <a:extrusionClr>
            <a:srgbClr val="7030A0"/>
          </a:extrusionClr>
        </a:sp3d>
      </dgm:spPr>
      <dgm:t>
        <a:bodyPr/>
        <a:lstStyle/>
        <a:p>
          <a:r>
            <a:rPr lang="en-US" sz="1500" b="1" dirty="0">
              <a:solidFill>
                <a:schemeClr val="tx1"/>
              </a:solidFill>
              <a:latin typeface="Arial" charset="0"/>
              <a:ea typeface="Arial" charset="0"/>
              <a:cs typeface="Arial" charset="0"/>
            </a:rPr>
            <a:t>Rigor and Reproducibility</a:t>
          </a:r>
        </a:p>
      </dgm:t>
    </dgm:pt>
    <dgm:pt modelId="{9F29EFB0-5CD4-5646-87FF-BD701B391454}" type="parTrans" cxnId="{272BA45E-A6C7-A245-A7D0-F138B298A68D}">
      <dgm:prSet/>
      <dgm:spPr/>
      <dgm:t>
        <a:bodyPr/>
        <a:lstStyle/>
        <a:p>
          <a:endParaRPr lang="en-US"/>
        </a:p>
      </dgm:t>
    </dgm:pt>
    <dgm:pt modelId="{1F26D655-9C37-7D4C-96AD-694B9405432B}" type="sibTrans" cxnId="{272BA45E-A6C7-A245-A7D0-F138B298A68D}">
      <dgm:prSet/>
      <dgm:spPr>
        <a:solidFill>
          <a:schemeClr val="accent1">
            <a:lumMod val="75000"/>
          </a:schemeClr>
        </a:solidFill>
        <a:ln>
          <a:solidFill>
            <a:srgbClr val="002060"/>
          </a:solidFill>
        </a:ln>
        <a:scene3d>
          <a:camera prst="orthographicFront"/>
          <a:lightRig rig="threePt" dir="t"/>
        </a:scene3d>
        <a:sp3d extrusionH="76200" contourW="12700">
          <a:bevelB/>
          <a:extrusionClr>
            <a:srgbClr val="7030A0"/>
          </a:extrusionClr>
          <a:contourClr>
            <a:srgbClr val="7030A0"/>
          </a:contourClr>
        </a:sp3d>
      </dgm:spPr>
      <dgm:t>
        <a:bodyPr/>
        <a:lstStyle/>
        <a:p>
          <a:endParaRPr lang="en-US"/>
        </a:p>
      </dgm:t>
    </dgm:pt>
    <dgm:pt modelId="{4C4E8588-EDEF-D641-88EB-D1803C24134D}">
      <dgm:prSet custT="1"/>
      <dgm:spPr>
        <a:solidFill>
          <a:srgbClr val="FED844"/>
        </a:solidFill>
        <a:ln>
          <a:solidFill>
            <a:schemeClr val="accent1">
              <a:lumMod val="75000"/>
            </a:schemeClr>
          </a:solidFill>
        </a:ln>
        <a:scene3d>
          <a:camera prst="orthographicFront"/>
          <a:lightRig rig="soft" dir="t"/>
        </a:scene3d>
        <a:sp3d extrusionH="76200">
          <a:bevelT w="114300" prst="hardEdge"/>
          <a:bevelB w="165100" prst="coolSlant"/>
          <a:extrusionClr>
            <a:srgbClr val="7030A0"/>
          </a:extrusionClr>
        </a:sp3d>
      </dgm:spPr>
      <dgm:t>
        <a:bodyPr/>
        <a:lstStyle/>
        <a:p>
          <a:r>
            <a:rPr lang="en-US" sz="1500" b="1" dirty="0">
              <a:solidFill>
                <a:schemeClr val="tx1"/>
              </a:solidFill>
              <a:latin typeface="Arial" charset="0"/>
              <a:ea typeface="Arial" charset="0"/>
              <a:cs typeface="Arial" charset="0"/>
            </a:rPr>
            <a:t>Public Benefit</a:t>
          </a:r>
        </a:p>
      </dgm:t>
    </dgm:pt>
    <dgm:pt modelId="{7771EDC6-7A70-8746-941A-569E85CAF7DE}" type="parTrans" cxnId="{E2C12FA4-AF6A-4A45-B525-0E93CE45E960}">
      <dgm:prSet/>
      <dgm:spPr/>
      <dgm:t>
        <a:bodyPr/>
        <a:lstStyle/>
        <a:p>
          <a:endParaRPr lang="en-US"/>
        </a:p>
      </dgm:t>
    </dgm:pt>
    <dgm:pt modelId="{84651A84-1EC9-734A-8110-7C70776426EE}" type="sibTrans" cxnId="{E2C12FA4-AF6A-4A45-B525-0E93CE45E960}">
      <dgm:prSet/>
      <dgm:spPr>
        <a:solidFill>
          <a:schemeClr val="accent1">
            <a:lumMod val="75000"/>
          </a:schemeClr>
        </a:solidFill>
        <a:ln>
          <a:solidFill>
            <a:srgbClr val="002060"/>
          </a:solidFill>
        </a:ln>
        <a:scene3d>
          <a:camera prst="orthographicFront"/>
          <a:lightRig rig="threePt" dir="t"/>
        </a:scene3d>
        <a:sp3d extrusionH="76200" contourW="12700">
          <a:bevelB/>
          <a:extrusionClr>
            <a:srgbClr val="7030A0"/>
          </a:extrusionClr>
          <a:contourClr>
            <a:srgbClr val="7030A0"/>
          </a:contourClr>
        </a:sp3d>
      </dgm:spPr>
      <dgm:t>
        <a:bodyPr/>
        <a:lstStyle/>
        <a:p>
          <a:endParaRPr lang="en-US"/>
        </a:p>
      </dgm:t>
    </dgm:pt>
    <dgm:pt modelId="{DE46DED1-6CA7-3749-8661-38880FCC2CA9}">
      <dgm:prSet custT="1"/>
      <dgm:spPr>
        <a:solidFill>
          <a:srgbClr val="FED844"/>
        </a:solidFill>
        <a:ln>
          <a:solidFill>
            <a:schemeClr val="accent1">
              <a:lumMod val="75000"/>
            </a:schemeClr>
          </a:solidFill>
        </a:ln>
        <a:scene3d>
          <a:camera prst="orthographicFront"/>
          <a:lightRig rig="soft" dir="t"/>
        </a:scene3d>
        <a:sp3d extrusionH="76200">
          <a:bevelT w="114300" prst="hardEdge"/>
          <a:bevelB w="165100" prst="coolSlant"/>
          <a:extrusionClr>
            <a:srgbClr val="7030A0"/>
          </a:extrusionClr>
        </a:sp3d>
      </dgm:spPr>
      <dgm:t>
        <a:bodyPr/>
        <a:lstStyle/>
        <a:p>
          <a:r>
            <a:rPr lang="en-US" sz="1500" b="1" dirty="0">
              <a:solidFill>
                <a:schemeClr val="tx1"/>
              </a:solidFill>
              <a:latin typeface="Arial" charset="0"/>
              <a:ea typeface="Arial" charset="0"/>
              <a:cs typeface="Arial" charset="0"/>
            </a:rPr>
            <a:t>Conflict of Interest &amp; Objectivity</a:t>
          </a:r>
        </a:p>
      </dgm:t>
    </dgm:pt>
    <dgm:pt modelId="{B2DA5318-4918-1B47-B1C6-ECD1DFD8132E}" type="parTrans" cxnId="{F1554393-8453-6B4E-997B-E95F1E922824}">
      <dgm:prSet/>
      <dgm:spPr/>
      <dgm:t>
        <a:bodyPr/>
        <a:lstStyle/>
        <a:p>
          <a:endParaRPr lang="en-US"/>
        </a:p>
      </dgm:t>
    </dgm:pt>
    <dgm:pt modelId="{FD691E9D-51D7-284A-80B6-0D6A8D855DB6}" type="sibTrans" cxnId="{F1554393-8453-6B4E-997B-E95F1E922824}">
      <dgm:prSet/>
      <dgm:spPr>
        <a:solidFill>
          <a:schemeClr val="accent1">
            <a:lumMod val="75000"/>
          </a:schemeClr>
        </a:solidFill>
        <a:ln>
          <a:solidFill>
            <a:srgbClr val="002060"/>
          </a:solidFill>
        </a:ln>
        <a:scene3d>
          <a:camera prst="orthographicFront"/>
          <a:lightRig rig="threePt" dir="t"/>
        </a:scene3d>
        <a:sp3d extrusionH="76200" contourW="12700">
          <a:bevelB/>
          <a:extrusionClr>
            <a:srgbClr val="7030A0"/>
          </a:extrusionClr>
          <a:contourClr>
            <a:srgbClr val="7030A0"/>
          </a:contourClr>
        </a:sp3d>
      </dgm:spPr>
      <dgm:t>
        <a:bodyPr/>
        <a:lstStyle/>
        <a:p>
          <a:endParaRPr lang="en-US"/>
        </a:p>
      </dgm:t>
    </dgm:pt>
    <dgm:pt modelId="{6705C8C2-5D08-7E46-99DE-A6FA2048927A}">
      <dgm:prSet custT="1"/>
      <dgm:spPr>
        <a:solidFill>
          <a:srgbClr val="FED844"/>
        </a:solidFill>
        <a:ln>
          <a:solidFill>
            <a:schemeClr val="accent1">
              <a:lumMod val="75000"/>
            </a:schemeClr>
          </a:solidFill>
        </a:ln>
        <a:scene3d>
          <a:camera prst="orthographicFront"/>
          <a:lightRig rig="soft" dir="t"/>
        </a:scene3d>
        <a:sp3d extrusionH="76200">
          <a:bevelT w="114300" prst="hardEdge"/>
          <a:bevelB w="165100" prst="coolSlant"/>
          <a:extrusionClr>
            <a:srgbClr val="7030A0"/>
          </a:extrusionClr>
        </a:sp3d>
      </dgm:spPr>
      <dgm:t>
        <a:bodyPr/>
        <a:lstStyle/>
        <a:p>
          <a:r>
            <a:rPr lang="en-US" sz="1500" b="1" dirty="0">
              <a:solidFill>
                <a:schemeClr val="tx1"/>
              </a:solidFill>
              <a:latin typeface="Arial" charset="0"/>
              <a:ea typeface="Arial" charset="0"/>
              <a:cs typeface="Arial" charset="0"/>
            </a:rPr>
            <a:t>Transparency</a:t>
          </a:r>
        </a:p>
      </dgm:t>
    </dgm:pt>
    <dgm:pt modelId="{9D4814BE-D18E-F44F-9223-0155C220987F}" type="parTrans" cxnId="{6B95F6C1-0A3A-0D46-83E6-2436CF5D2811}">
      <dgm:prSet/>
      <dgm:spPr/>
      <dgm:t>
        <a:bodyPr/>
        <a:lstStyle/>
        <a:p>
          <a:endParaRPr lang="en-US"/>
        </a:p>
      </dgm:t>
    </dgm:pt>
    <dgm:pt modelId="{C9E0340B-52C6-BB49-80D7-27B04FEF315D}" type="sibTrans" cxnId="{6B95F6C1-0A3A-0D46-83E6-2436CF5D2811}">
      <dgm:prSet/>
      <dgm:spPr>
        <a:solidFill>
          <a:schemeClr val="accent1">
            <a:lumMod val="75000"/>
          </a:schemeClr>
        </a:solidFill>
        <a:ln>
          <a:solidFill>
            <a:srgbClr val="002060"/>
          </a:solidFill>
        </a:ln>
        <a:scene3d>
          <a:camera prst="orthographicFront"/>
          <a:lightRig rig="threePt" dir="t"/>
        </a:scene3d>
        <a:sp3d extrusionH="76200" contourW="12700">
          <a:bevelB/>
          <a:extrusionClr>
            <a:srgbClr val="7030A0"/>
          </a:extrusionClr>
          <a:contourClr>
            <a:srgbClr val="7030A0"/>
          </a:contourClr>
        </a:sp3d>
      </dgm:spPr>
      <dgm:t>
        <a:bodyPr/>
        <a:lstStyle/>
        <a:p>
          <a:endParaRPr lang="en-US"/>
        </a:p>
      </dgm:t>
    </dgm:pt>
    <dgm:pt modelId="{8B1FAC37-4003-D54E-A5EB-17BDE1670A69}">
      <dgm:prSet custT="1"/>
      <dgm:spPr>
        <a:solidFill>
          <a:srgbClr val="FED844"/>
        </a:solidFill>
        <a:ln>
          <a:solidFill>
            <a:schemeClr val="accent1">
              <a:lumMod val="75000"/>
            </a:schemeClr>
          </a:solidFill>
        </a:ln>
        <a:scene3d>
          <a:camera prst="orthographicFront"/>
          <a:lightRig rig="soft" dir="t"/>
        </a:scene3d>
        <a:sp3d extrusionH="76200">
          <a:bevelT w="114300" prst="hardEdge"/>
          <a:bevelB w="165100" prst="coolSlant"/>
          <a:extrusionClr>
            <a:srgbClr val="7030A0"/>
          </a:extrusionClr>
        </a:sp3d>
      </dgm:spPr>
      <dgm:t>
        <a:bodyPr/>
        <a:lstStyle/>
        <a:p>
          <a:r>
            <a:rPr lang="en-US" sz="1500" b="1" dirty="0">
              <a:solidFill>
                <a:schemeClr val="tx1"/>
              </a:solidFill>
              <a:latin typeface="Arial" charset="0"/>
              <a:ea typeface="Arial" charset="0"/>
              <a:cs typeface="Arial" charset="0"/>
            </a:rPr>
            <a:t>Accountability</a:t>
          </a:r>
        </a:p>
      </dgm:t>
    </dgm:pt>
    <dgm:pt modelId="{E16080E1-CC9E-A74C-94E1-7C1125D5C876}" type="parTrans" cxnId="{679A7E9E-13AC-8B42-9BB8-5FCC13D74E77}">
      <dgm:prSet/>
      <dgm:spPr/>
      <dgm:t>
        <a:bodyPr/>
        <a:lstStyle/>
        <a:p>
          <a:endParaRPr lang="en-US"/>
        </a:p>
      </dgm:t>
    </dgm:pt>
    <dgm:pt modelId="{4B8C49AE-EC7B-684F-80FC-7A1D2083738A}" type="sibTrans" cxnId="{679A7E9E-13AC-8B42-9BB8-5FCC13D74E77}">
      <dgm:prSet/>
      <dgm:spPr>
        <a:solidFill>
          <a:schemeClr val="accent1">
            <a:lumMod val="75000"/>
          </a:schemeClr>
        </a:solidFill>
        <a:ln>
          <a:solidFill>
            <a:srgbClr val="002060"/>
          </a:solidFill>
        </a:ln>
        <a:scene3d>
          <a:camera prst="orthographicFront"/>
          <a:lightRig rig="threePt" dir="t"/>
        </a:scene3d>
        <a:sp3d extrusionH="76200" contourW="12700">
          <a:bevelB/>
          <a:extrusionClr>
            <a:srgbClr val="7030A0"/>
          </a:extrusionClr>
          <a:contourClr>
            <a:srgbClr val="7030A0"/>
          </a:contourClr>
        </a:sp3d>
      </dgm:spPr>
      <dgm:t>
        <a:bodyPr/>
        <a:lstStyle/>
        <a:p>
          <a:endParaRPr lang="en-US"/>
        </a:p>
      </dgm:t>
    </dgm:pt>
    <dgm:pt modelId="{7877D385-50E4-6245-ACBB-187F888F459C}" type="pres">
      <dgm:prSet presAssocID="{3546F607-F401-8D43-AF6B-8B9FEA9972B6}" presName="Name0" presStyleCnt="0">
        <dgm:presLayoutVars>
          <dgm:dir/>
          <dgm:resizeHandles val="exact"/>
        </dgm:presLayoutVars>
      </dgm:prSet>
      <dgm:spPr/>
    </dgm:pt>
    <dgm:pt modelId="{111EE6E8-A9B1-F148-91D4-2996656D6EEA}" type="pres">
      <dgm:prSet presAssocID="{C0B5D4BA-6A9B-2E48-ACFF-FE4DC71AA849}" presName="node" presStyleLbl="node1" presStyleIdx="0" presStyleCnt="7" custScaleX="131636" custScaleY="147330" custRadScaleRad="111062">
        <dgm:presLayoutVars>
          <dgm:bulletEnabled val="1"/>
        </dgm:presLayoutVars>
      </dgm:prSet>
      <dgm:spPr/>
    </dgm:pt>
    <dgm:pt modelId="{018CAC01-49B3-E24F-A14E-B2E839AFD676}" type="pres">
      <dgm:prSet presAssocID="{FE36C99E-B9DD-294A-B56D-26665ED80FB1}" presName="sibTrans" presStyleLbl="sibTrans2D1" presStyleIdx="0" presStyleCnt="7"/>
      <dgm:spPr/>
    </dgm:pt>
    <dgm:pt modelId="{43D97AE6-EB03-894C-AC44-4EDEA4C45C62}" type="pres">
      <dgm:prSet presAssocID="{FE36C99E-B9DD-294A-B56D-26665ED80FB1}" presName="connectorText" presStyleLbl="sibTrans2D1" presStyleIdx="0" presStyleCnt="7"/>
      <dgm:spPr/>
    </dgm:pt>
    <dgm:pt modelId="{751D7F94-27FF-174B-A377-C68E38708D5A}" type="pres">
      <dgm:prSet presAssocID="{4C4E8588-EDEF-D641-88EB-D1803C24134D}" presName="node" presStyleLbl="node1" presStyleIdx="1" presStyleCnt="7" custScaleX="131636" custScaleY="147330" custRadScaleRad="102433" custRadScaleInc="31744">
        <dgm:presLayoutVars>
          <dgm:bulletEnabled val="1"/>
        </dgm:presLayoutVars>
      </dgm:prSet>
      <dgm:spPr/>
    </dgm:pt>
    <dgm:pt modelId="{68C30ABE-9333-8241-AE3F-A49DA0DD54B8}" type="pres">
      <dgm:prSet presAssocID="{84651A84-1EC9-734A-8110-7C70776426EE}" presName="sibTrans" presStyleLbl="sibTrans2D1" presStyleIdx="1" presStyleCnt="7"/>
      <dgm:spPr/>
    </dgm:pt>
    <dgm:pt modelId="{BDDC450D-F138-7A4B-AA4B-B4694A1CF5B1}" type="pres">
      <dgm:prSet presAssocID="{84651A84-1EC9-734A-8110-7C70776426EE}" presName="connectorText" presStyleLbl="sibTrans2D1" presStyleIdx="1" presStyleCnt="7"/>
      <dgm:spPr/>
    </dgm:pt>
    <dgm:pt modelId="{B3DCF9A4-8569-1446-8B35-E6AA0832F606}" type="pres">
      <dgm:prSet presAssocID="{6705C8C2-5D08-7E46-99DE-A6FA2048927A}" presName="node" presStyleLbl="node1" presStyleIdx="2" presStyleCnt="7" custScaleX="131636" custScaleY="147330">
        <dgm:presLayoutVars>
          <dgm:bulletEnabled val="1"/>
        </dgm:presLayoutVars>
      </dgm:prSet>
      <dgm:spPr/>
    </dgm:pt>
    <dgm:pt modelId="{BDF16879-E959-9049-8151-BE8311309021}" type="pres">
      <dgm:prSet presAssocID="{C9E0340B-52C6-BB49-80D7-27B04FEF315D}" presName="sibTrans" presStyleLbl="sibTrans2D1" presStyleIdx="2" presStyleCnt="7"/>
      <dgm:spPr/>
    </dgm:pt>
    <dgm:pt modelId="{818BCE89-FFC0-7942-9E51-05688719FBD7}" type="pres">
      <dgm:prSet presAssocID="{C9E0340B-52C6-BB49-80D7-27B04FEF315D}" presName="connectorText" presStyleLbl="sibTrans2D1" presStyleIdx="2" presStyleCnt="7"/>
      <dgm:spPr/>
    </dgm:pt>
    <dgm:pt modelId="{B8CA14A7-4C5D-BF4E-A761-5804ECEEE3F8}" type="pres">
      <dgm:prSet presAssocID="{8B1FAC37-4003-D54E-A5EB-17BDE1670A69}" presName="node" presStyleLbl="node1" presStyleIdx="3" presStyleCnt="7" custScaleX="131636" custScaleY="147330" custRadScaleRad="101748" custRadScaleInc="-16297">
        <dgm:presLayoutVars>
          <dgm:bulletEnabled val="1"/>
        </dgm:presLayoutVars>
      </dgm:prSet>
      <dgm:spPr/>
    </dgm:pt>
    <dgm:pt modelId="{E54A2DB4-3FBA-7849-BC8F-B64890553C59}" type="pres">
      <dgm:prSet presAssocID="{4B8C49AE-EC7B-684F-80FC-7A1D2083738A}" presName="sibTrans" presStyleLbl="sibTrans2D1" presStyleIdx="3" presStyleCnt="7"/>
      <dgm:spPr/>
    </dgm:pt>
    <dgm:pt modelId="{AE2A1827-D762-1548-854C-68A2CEBCED14}" type="pres">
      <dgm:prSet presAssocID="{4B8C49AE-EC7B-684F-80FC-7A1D2083738A}" presName="connectorText" presStyleLbl="sibTrans2D1" presStyleIdx="3" presStyleCnt="7"/>
      <dgm:spPr/>
    </dgm:pt>
    <dgm:pt modelId="{1D0264F2-10F9-B747-B439-EA4CA8E5FA0F}" type="pres">
      <dgm:prSet presAssocID="{6E9FF4F8-75F5-4D41-9A7E-8EBC9D0FC3B6}" presName="node" presStyleLbl="node1" presStyleIdx="4" presStyleCnt="7" custScaleX="131636" custScaleY="147330">
        <dgm:presLayoutVars>
          <dgm:bulletEnabled val="1"/>
        </dgm:presLayoutVars>
      </dgm:prSet>
      <dgm:spPr/>
    </dgm:pt>
    <dgm:pt modelId="{9809ADF7-410D-5D4A-A766-BC3D990D01E1}" type="pres">
      <dgm:prSet presAssocID="{E3C2B343-F02E-A64C-9CA6-18ED35EE683C}" presName="sibTrans" presStyleLbl="sibTrans2D1" presStyleIdx="4" presStyleCnt="7"/>
      <dgm:spPr/>
    </dgm:pt>
    <dgm:pt modelId="{70CF5100-2B1B-AC41-ADFD-D36FFC98F4CE}" type="pres">
      <dgm:prSet presAssocID="{E3C2B343-F02E-A64C-9CA6-18ED35EE683C}" presName="connectorText" presStyleLbl="sibTrans2D1" presStyleIdx="4" presStyleCnt="7"/>
      <dgm:spPr/>
    </dgm:pt>
    <dgm:pt modelId="{8EFB710C-79C9-CB4C-A421-F40042BD0DEF}" type="pres">
      <dgm:prSet presAssocID="{111126E0-FA7D-0940-9CEA-08E3A0FC01F8}" presName="node" presStyleLbl="node1" presStyleIdx="5" presStyleCnt="7" custScaleX="131636" custScaleY="147330">
        <dgm:presLayoutVars>
          <dgm:bulletEnabled val="1"/>
        </dgm:presLayoutVars>
      </dgm:prSet>
      <dgm:spPr/>
    </dgm:pt>
    <dgm:pt modelId="{8F85132C-50A1-594B-B036-3B2E8222090C}" type="pres">
      <dgm:prSet presAssocID="{1F26D655-9C37-7D4C-96AD-694B9405432B}" presName="sibTrans" presStyleLbl="sibTrans2D1" presStyleIdx="5" presStyleCnt="7"/>
      <dgm:spPr/>
    </dgm:pt>
    <dgm:pt modelId="{BB82B461-F18F-7D43-9AD0-BC157A702F55}" type="pres">
      <dgm:prSet presAssocID="{1F26D655-9C37-7D4C-96AD-694B9405432B}" presName="connectorText" presStyleLbl="sibTrans2D1" presStyleIdx="5" presStyleCnt="7"/>
      <dgm:spPr/>
    </dgm:pt>
    <dgm:pt modelId="{741792A5-8FDB-D84C-BA84-02A0541EF50C}" type="pres">
      <dgm:prSet presAssocID="{DE46DED1-6CA7-3749-8661-38880FCC2CA9}" presName="node" presStyleLbl="node1" presStyleIdx="6" presStyleCnt="7" custScaleX="131636" custScaleY="147330" custRadScaleRad="98277" custRadScaleInc="-34185">
        <dgm:presLayoutVars>
          <dgm:bulletEnabled val="1"/>
        </dgm:presLayoutVars>
      </dgm:prSet>
      <dgm:spPr/>
    </dgm:pt>
    <dgm:pt modelId="{84998004-9564-B64B-A2E7-77D4A44A1EE7}" type="pres">
      <dgm:prSet presAssocID="{FD691E9D-51D7-284A-80B6-0D6A8D855DB6}" presName="sibTrans" presStyleLbl="sibTrans2D1" presStyleIdx="6" presStyleCnt="7"/>
      <dgm:spPr/>
    </dgm:pt>
    <dgm:pt modelId="{6F7A42AF-13E8-8F49-986F-089703B09E70}" type="pres">
      <dgm:prSet presAssocID="{FD691E9D-51D7-284A-80B6-0D6A8D855DB6}" presName="connectorText" presStyleLbl="sibTrans2D1" presStyleIdx="6" presStyleCnt="7"/>
      <dgm:spPr/>
    </dgm:pt>
  </dgm:ptLst>
  <dgm:cxnLst>
    <dgm:cxn modelId="{CCB49301-382E-DA41-A61E-1522FF0B3E5B}" type="presOf" srcId="{4B8C49AE-EC7B-684F-80FC-7A1D2083738A}" destId="{AE2A1827-D762-1548-854C-68A2CEBCED14}" srcOrd="1" destOrd="0" presId="urn:microsoft.com/office/officeart/2005/8/layout/cycle7"/>
    <dgm:cxn modelId="{77CE0703-3E29-E24D-B33B-C007F6268E73}" type="presOf" srcId="{C9E0340B-52C6-BB49-80D7-27B04FEF315D}" destId="{BDF16879-E959-9049-8151-BE8311309021}" srcOrd="0" destOrd="0" presId="urn:microsoft.com/office/officeart/2005/8/layout/cycle7"/>
    <dgm:cxn modelId="{062EE60C-4030-A445-9718-96EFC001FB3E}" type="presOf" srcId="{4B8C49AE-EC7B-684F-80FC-7A1D2083738A}" destId="{E54A2DB4-3FBA-7849-BC8F-B64890553C59}" srcOrd="0" destOrd="0" presId="urn:microsoft.com/office/officeart/2005/8/layout/cycle7"/>
    <dgm:cxn modelId="{F1689F13-A5AC-F542-A62A-E086BBBA6201}" srcId="{3546F607-F401-8D43-AF6B-8B9FEA9972B6}" destId="{6E9FF4F8-75F5-4D41-9A7E-8EBC9D0FC3B6}" srcOrd="4" destOrd="0" parTransId="{C5C2555D-9247-2E45-B0CC-2CE4A6DB53AA}" sibTransId="{E3C2B343-F02E-A64C-9CA6-18ED35EE683C}"/>
    <dgm:cxn modelId="{A90A6D23-F2C0-CD4D-BB7D-9304782075DC}" type="presOf" srcId="{3546F607-F401-8D43-AF6B-8B9FEA9972B6}" destId="{7877D385-50E4-6245-ACBB-187F888F459C}" srcOrd="0" destOrd="0" presId="urn:microsoft.com/office/officeart/2005/8/layout/cycle7"/>
    <dgm:cxn modelId="{1781AA29-0F83-7D47-864C-10BD7B072AC4}" type="presOf" srcId="{E3C2B343-F02E-A64C-9CA6-18ED35EE683C}" destId="{70CF5100-2B1B-AC41-ADFD-D36FFC98F4CE}" srcOrd="1" destOrd="0" presId="urn:microsoft.com/office/officeart/2005/8/layout/cycle7"/>
    <dgm:cxn modelId="{0D5A072C-0B07-204E-AF7B-8A312AF81785}" type="presOf" srcId="{FE36C99E-B9DD-294A-B56D-26665ED80FB1}" destId="{018CAC01-49B3-E24F-A14E-B2E839AFD676}" srcOrd="0" destOrd="0" presId="urn:microsoft.com/office/officeart/2005/8/layout/cycle7"/>
    <dgm:cxn modelId="{272BA45E-A6C7-A245-A7D0-F138B298A68D}" srcId="{3546F607-F401-8D43-AF6B-8B9FEA9972B6}" destId="{111126E0-FA7D-0940-9CEA-08E3A0FC01F8}" srcOrd="5" destOrd="0" parTransId="{9F29EFB0-5CD4-5646-87FF-BD701B391454}" sibTransId="{1F26D655-9C37-7D4C-96AD-694B9405432B}"/>
    <dgm:cxn modelId="{E2C49766-4D19-8347-AB15-08BE297E5710}" type="presOf" srcId="{E3C2B343-F02E-A64C-9CA6-18ED35EE683C}" destId="{9809ADF7-410D-5D4A-A766-BC3D990D01E1}" srcOrd="0" destOrd="0" presId="urn:microsoft.com/office/officeart/2005/8/layout/cycle7"/>
    <dgm:cxn modelId="{17BFA272-479A-5D49-B4B4-83B29D824746}" type="presOf" srcId="{84651A84-1EC9-734A-8110-7C70776426EE}" destId="{68C30ABE-9333-8241-AE3F-A49DA0DD54B8}" srcOrd="0" destOrd="0" presId="urn:microsoft.com/office/officeart/2005/8/layout/cycle7"/>
    <dgm:cxn modelId="{931E6F77-62B9-014A-9CD8-C63D8EE85B62}" type="presOf" srcId="{8B1FAC37-4003-D54E-A5EB-17BDE1670A69}" destId="{B8CA14A7-4C5D-BF4E-A761-5804ECEEE3F8}" srcOrd="0" destOrd="0" presId="urn:microsoft.com/office/officeart/2005/8/layout/cycle7"/>
    <dgm:cxn modelId="{68865579-A034-9D49-B3B6-03960BF7CD79}" type="presOf" srcId="{111126E0-FA7D-0940-9CEA-08E3A0FC01F8}" destId="{8EFB710C-79C9-CB4C-A421-F40042BD0DEF}" srcOrd="0" destOrd="0" presId="urn:microsoft.com/office/officeart/2005/8/layout/cycle7"/>
    <dgm:cxn modelId="{D8A6DC5A-277F-E445-8BEA-9929AAC3EA1C}" type="presOf" srcId="{1F26D655-9C37-7D4C-96AD-694B9405432B}" destId="{8F85132C-50A1-594B-B036-3B2E8222090C}" srcOrd="0" destOrd="0" presId="urn:microsoft.com/office/officeart/2005/8/layout/cycle7"/>
    <dgm:cxn modelId="{20D6C283-10E0-4841-B490-9CD5EDAFD2EE}" type="presOf" srcId="{FD691E9D-51D7-284A-80B6-0D6A8D855DB6}" destId="{84998004-9564-B64B-A2E7-77D4A44A1EE7}" srcOrd="0" destOrd="0" presId="urn:microsoft.com/office/officeart/2005/8/layout/cycle7"/>
    <dgm:cxn modelId="{5B910A88-46BC-EC41-A82B-2FE5F24D785C}" type="presOf" srcId="{1F26D655-9C37-7D4C-96AD-694B9405432B}" destId="{BB82B461-F18F-7D43-9AD0-BC157A702F55}" srcOrd="1" destOrd="0" presId="urn:microsoft.com/office/officeart/2005/8/layout/cycle7"/>
    <dgm:cxn modelId="{8A020D8E-734A-5B4B-B492-947ACB7AE8B4}" type="presOf" srcId="{C0B5D4BA-6A9B-2E48-ACFF-FE4DC71AA849}" destId="{111EE6E8-A9B1-F148-91D4-2996656D6EEA}" srcOrd="0" destOrd="0" presId="urn:microsoft.com/office/officeart/2005/8/layout/cycle7"/>
    <dgm:cxn modelId="{F1554393-8453-6B4E-997B-E95F1E922824}" srcId="{3546F607-F401-8D43-AF6B-8B9FEA9972B6}" destId="{DE46DED1-6CA7-3749-8661-38880FCC2CA9}" srcOrd="6" destOrd="0" parTransId="{B2DA5318-4918-1B47-B1C6-ECD1DFD8132E}" sibTransId="{FD691E9D-51D7-284A-80B6-0D6A8D855DB6}"/>
    <dgm:cxn modelId="{6A240B98-86DE-024A-B72C-FF0EFA2201F5}" type="presOf" srcId="{C9E0340B-52C6-BB49-80D7-27B04FEF315D}" destId="{818BCE89-FFC0-7942-9E51-05688719FBD7}" srcOrd="1" destOrd="0" presId="urn:microsoft.com/office/officeart/2005/8/layout/cycle7"/>
    <dgm:cxn modelId="{5861729C-3031-8C44-A39B-839EAC60DE32}" type="presOf" srcId="{DE46DED1-6CA7-3749-8661-38880FCC2CA9}" destId="{741792A5-8FDB-D84C-BA84-02A0541EF50C}" srcOrd="0" destOrd="0" presId="urn:microsoft.com/office/officeart/2005/8/layout/cycle7"/>
    <dgm:cxn modelId="{679A7E9E-13AC-8B42-9BB8-5FCC13D74E77}" srcId="{3546F607-F401-8D43-AF6B-8B9FEA9972B6}" destId="{8B1FAC37-4003-D54E-A5EB-17BDE1670A69}" srcOrd="3" destOrd="0" parTransId="{E16080E1-CC9E-A74C-94E1-7C1125D5C876}" sibTransId="{4B8C49AE-EC7B-684F-80FC-7A1D2083738A}"/>
    <dgm:cxn modelId="{E2C12FA4-AF6A-4A45-B525-0E93CE45E960}" srcId="{3546F607-F401-8D43-AF6B-8B9FEA9972B6}" destId="{4C4E8588-EDEF-D641-88EB-D1803C24134D}" srcOrd="1" destOrd="0" parTransId="{7771EDC6-7A70-8746-941A-569E85CAF7DE}" sibTransId="{84651A84-1EC9-734A-8110-7C70776426EE}"/>
    <dgm:cxn modelId="{114E16A6-E4F3-0B47-BCCE-1EDFD2FEE22B}" type="presOf" srcId="{FD691E9D-51D7-284A-80B6-0D6A8D855DB6}" destId="{6F7A42AF-13E8-8F49-986F-089703B09E70}" srcOrd="1" destOrd="0" presId="urn:microsoft.com/office/officeart/2005/8/layout/cycle7"/>
    <dgm:cxn modelId="{512B21AC-C181-C04C-8625-0D55F8A189F0}" type="presOf" srcId="{6E9FF4F8-75F5-4D41-9A7E-8EBC9D0FC3B6}" destId="{1D0264F2-10F9-B747-B439-EA4CA8E5FA0F}" srcOrd="0" destOrd="0" presId="urn:microsoft.com/office/officeart/2005/8/layout/cycle7"/>
    <dgm:cxn modelId="{23CDEDB4-0306-534B-92AE-47B5155667F3}" type="presOf" srcId="{4C4E8588-EDEF-D641-88EB-D1803C24134D}" destId="{751D7F94-27FF-174B-A377-C68E38708D5A}" srcOrd="0" destOrd="0" presId="urn:microsoft.com/office/officeart/2005/8/layout/cycle7"/>
    <dgm:cxn modelId="{C8E388B6-6CE0-F54D-AA28-99ECCD5E5373}" type="presOf" srcId="{FE36C99E-B9DD-294A-B56D-26665ED80FB1}" destId="{43D97AE6-EB03-894C-AC44-4EDEA4C45C62}" srcOrd="1" destOrd="0" presId="urn:microsoft.com/office/officeart/2005/8/layout/cycle7"/>
    <dgm:cxn modelId="{6B95F6C1-0A3A-0D46-83E6-2436CF5D2811}" srcId="{3546F607-F401-8D43-AF6B-8B9FEA9972B6}" destId="{6705C8C2-5D08-7E46-99DE-A6FA2048927A}" srcOrd="2" destOrd="0" parTransId="{9D4814BE-D18E-F44F-9223-0155C220987F}" sibTransId="{C9E0340B-52C6-BB49-80D7-27B04FEF315D}"/>
    <dgm:cxn modelId="{DE1AACCE-80E9-3947-A11E-7C2DC52A0FDD}" type="presOf" srcId="{84651A84-1EC9-734A-8110-7C70776426EE}" destId="{BDDC450D-F138-7A4B-AA4B-B4694A1CF5B1}" srcOrd="1" destOrd="0" presId="urn:microsoft.com/office/officeart/2005/8/layout/cycle7"/>
    <dgm:cxn modelId="{3A7062DB-1972-8640-96BE-8E321816D423}" type="presOf" srcId="{6705C8C2-5D08-7E46-99DE-A6FA2048927A}" destId="{B3DCF9A4-8569-1446-8B35-E6AA0832F606}" srcOrd="0" destOrd="0" presId="urn:microsoft.com/office/officeart/2005/8/layout/cycle7"/>
    <dgm:cxn modelId="{D62322E2-6525-0E49-8B9F-79D0C641461E}" srcId="{3546F607-F401-8D43-AF6B-8B9FEA9972B6}" destId="{C0B5D4BA-6A9B-2E48-ACFF-FE4DC71AA849}" srcOrd="0" destOrd="0" parTransId="{D5AEDF5B-C077-4546-94D3-7518EA8497D4}" sibTransId="{FE36C99E-B9DD-294A-B56D-26665ED80FB1}"/>
    <dgm:cxn modelId="{3A5C20F6-B5C2-2048-BD68-761BE676C400}" type="presParOf" srcId="{7877D385-50E4-6245-ACBB-187F888F459C}" destId="{111EE6E8-A9B1-F148-91D4-2996656D6EEA}" srcOrd="0" destOrd="0" presId="urn:microsoft.com/office/officeart/2005/8/layout/cycle7"/>
    <dgm:cxn modelId="{D7B00E01-6B7A-6740-8506-F1235975317A}" type="presParOf" srcId="{7877D385-50E4-6245-ACBB-187F888F459C}" destId="{018CAC01-49B3-E24F-A14E-B2E839AFD676}" srcOrd="1" destOrd="0" presId="urn:microsoft.com/office/officeart/2005/8/layout/cycle7"/>
    <dgm:cxn modelId="{D0A99669-2D03-EA4C-B26B-E849C420BDE2}" type="presParOf" srcId="{018CAC01-49B3-E24F-A14E-B2E839AFD676}" destId="{43D97AE6-EB03-894C-AC44-4EDEA4C45C62}" srcOrd="0" destOrd="0" presId="urn:microsoft.com/office/officeart/2005/8/layout/cycle7"/>
    <dgm:cxn modelId="{D35A6F10-C0B6-D746-BA66-7A8F006A73DF}" type="presParOf" srcId="{7877D385-50E4-6245-ACBB-187F888F459C}" destId="{751D7F94-27FF-174B-A377-C68E38708D5A}" srcOrd="2" destOrd="0" presId="urn:microsoft.com/office/officeart/2005/8/layout/cycle7"/>
    <dgm:cxn modelId="{3557290B-2DA1-6A4B-AC46-2256CF3F155B}" type="presParOf" srcId="{7877D385-50E4-6245-ACBB-187F888F459C}" destId="{68C30ABE-9333-8241-AE3F-A49DA0DD54B8}" srcOrd="3" destOrd="0" presId="urn:microsoft.com/office/officeart/2005/8/layout/cycle7"/>
    <dgm:cxn modelId="{7AE4B9E3-272E-3542-9157-E1139E6D9741}" type="presParOf" srcId="{68C30ABE-9333-8241-AE3F-A49DA0DD54B8}" destId="{BDDC450D-F138-7A4B-AA4B-B4694A1CF5B1}" srcOrd="0" destOrd="0" presId="urn:microsoft.com/office/officeart/2005/8/layout/cycle7"/>
    <dgm:cxn modelId="{9E1C2EFD-E4A0-1243-82FC-79D3C4A761C0}" type="presParOf" srcId="{7877D385-50E4-6245-ACBB-187F888F459C}" destId="{B3DCF9A4-8569-1446-8B35-E6AA0832F606}" srcOrd="4" destOrd="0" presId="urn:microsoft.com/office/officeart/2005/8/layout/cycle7"/>
    <dgm:cxn modelId="{B91B4EFA-83DF-A048-87AA-E583F3BDA8A9}" type="presParOf" srcId="{7877D385-50E4-6245-ACBB-187F888F459C}" destId="{BDF16879-E959-9049-8151-BE8311309021}" srcOrd="5" destOrd="0" presId="urn:microsoft.com/office/officeart/2005/8/layout/cycle7"/>
    <dgm:cxn modelId="{6BDEA1EA-7695-CA43-AAF8-5F109745E8C3}" type="presParOf" srcId="{BDF16879-E959-9049-8151-BE8311309021}" destId="{818BCE89-FFC0-7942-9E51-05688719FBD7}" srcOrd="0" destOrd="0" presId="urn:microsoft.com/office/officeart/2005/8/layout/cycle7"/>
    <dgm:cxn modelId="{0469D165-E90C-E94C-AAB4-3BFACA04D71E}" type="presParOf" srcId="{7877D385-50E4-6245-ACBB-187F888F459C}" destId="{B8CA14A7-4C5D-BF4E-A761-5804ECEEE3F8}" srcOrd="6" destOrd="0" presId="urn:microsoft.com/office/officeart/2005/8/layout/cycle7"/>
    <dgm:cxn modelId="{C6C0BB62-0F28-FB46-AE01-3A8464CFC1E7}" type="presParOf" srcId="{7877D385-50E4-6245-ACBB-187F888F459C}" destId="{E54A2DB4-3FBA-7849-BC8F-B64890553C59}" srcOrd="7" destOrd="0" presId="urn:microsoft.com/office/officeart/2005/8/layout/cycle7"/>
    <dgm:cxn modelId="{7B1C1D77-51B2-E743-BE64-BA8CAD36E072}" type="presParOf" srcId="{E54A2DB4-3FBA-7849-BC8F-B64890553C59}" destId="{AE2A1827-D762-1548-854C-68A2CEBCED14}" srcOrd="0" destOrd="0" presId="urn:microsoft.com/office/officeart/2005/8/layout/cycle7"/>
    <dgm:cxn modelId="{C1251460-1BFE-6646-9758-4D9A89C14C6C}" type="presParOf" srcId="{7877D385-50E4-6245-ACBB-187F888F459C}" destId="{1D0264F2-10F9-B747-B439-EA4CA8E5FA0F}" srcOrd="8" destOrd="0" presId="urn:microsoft.com/office/officeart/2005/8/layout/cycle7"/>
    <dgm:cxn modelId="{33576EE7-F190-AB47-AE8E-6194B34D673A}" type="presParOf" srcId="{7877D385-50E4-6245-ACBB-187F888F459C}" destId="{9809ADF7-410D-5D4A-A766-BC3D990D01E1}" srcOrd="9" destOrd="0" presId="urn:microsoft.com/office/officeart/2005/8/layout/cycle7"/>
    <dgm:cxn modelId="{1D0786EA-C997-764C-B826-0CBADFEEA7BD}" type="presParOf" srcId="{9809ADF7-410D-5D4A-A766-BC3D990D01E1}" destId="{70CF5100-2B1B-AC41-ADFD-D36FFC98F4CE}" srcOrd="0" destOrd="0" presId="urn:microsoft.com/office/officeart/2005/8/layout/cycle7"/>
    <dgm:cxn modelId="{3E3368A2-2570-E044-96D1-CF1DAB1DC788}" type="presParOf" srcId="{7877D385-50E4-6245-ACBB-187F888F459C}" destId="{8EFB710C-79C9-CB4C-A421-F40042BD0DEF}" srcOrd="10" destOrd="0" presId="urn:microsoft.com/office/officeart/2005/8/layout/cycle7"/>
    <dgm:cxn modelId="{D1358B58-37E0-5C41-B7E4-C1A751C017F7}" type="presParOf" srcId="{7877D385-50E4-6245-ACBB-187F888F459C}" destId="{8F85132C-50A1-594B-B036-3B2E8222090C}" srcOrd="11" destOrd="0" presId="urn:microsoft.com/office/officeart/2005/8/layout/cycle7"/>
    <dgm:cxn modelId="{8294F65C-99DC-1046-AF3E-236329990823}" type="presParOf" srcId="{8F85132C-50A1-594B-B036-3B2E8222090C}" destId="{BB82B461-F18F-7D43-9AD0-BC157A702F55}" srcOrd="0" destOrd="0" presId="urn:microsoft.com/office/officeart/2005/8/layout/cycle7"/>
    <dgm:cxn modelId="{4D3173D2-52EF-4241-B6AF-F8E16A186BB5}" type="presParOf" srcId="{7877D385-50E4-6245-ACBB-187F888F459C}" destId="{741792A5-8FDB-D84C-BA84-02A0541EF50C}" srcOrd="12" destOrd="0" presId="urn:microsoft.com/office/officeart/2005/8/layout/cycle7"/>
    <dgm:cxn modelId="{204B7B7E-9C0F-3842-8C43-2C305EDFDF9B}" type="presParOf" srcId="{7877D385-50E4-6245-ACBB-187F888F459C}" destId="{84998004-9564-B64B-A2E7-77D4A44A1EE7}" srcOrd="13" destOrd="0" presId="urn:microsoft.com/office/officeart/2005/8/layout/cycle7"/>
    <dgm:cxn modelId="{F3D23CD5-5763-4A40-83A5-A4ACA46EC808}" type="presParOf" srcId="{84998004-9564-B64B-A2E7-77D4A44A1EE7}" destId="{6F7A42AF-13E8-8F49-986F-089703B09E70}"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EE6E8-A9B1-F148-91D4-2996656D6EEA}">
      <dsp:nvSpPr>
        <dsp:cNvPr id="0" name=""/>
        <dsp:cNvSpPr/>
      </dsp:nvSpPr>
      <dsp:spPr>
        <a:xfrm>
          <a:off x="3578288" y="-164912"/>
          <a:ext cx="1860423" cy="1041114"/>
        </a:xfrm>
        <a:prstGeom prst="roundRect">
          <a:avLst>
            <a:gd name="adj" fmla="val 10000"/>
          </a:avLst>
        </a:prstGeom>
        <a:solidFill>
          <a:srgbClr val="FED844"/>
        </a:solidFill>
        <a:ln>
          <a:solidFill>
            <a:schemeClr val="accent1">
              <a:lumMod val="75000"/>
            </a:schemeClr>
          </a:solidFill>
        </a:ln>
        <a:effectLst>
          <a:outerShdw blurRad="40000" dist="23000" dir="5400000" rotWithShape="0">
            <a:srgbClr val="000000">
              <a:alpha val="35000"/>
            </a:srgbClr>
          </a:outerShdw>
        </a:effectLst>
        <a:scene3d>
          <a:camera prst="orthographicFront"/>
          <a:lightRig rig="soft" dir="t"/>
        </a:scene3d>
        <a:sp3d extrusionH="76200">
          <a:bevelT w="114300" prst="hardEdge"/>
          <a:bevelB w="165100" prst="coolSlant"/>
          <a:extrusionClr>
            <a:srgbClr val="7030A0"/>
          </a:extrusionClr>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Arial" charset="0"/>
              <a:ea typeface="Arial" charset="0"/>
              <a:cs typeface="Arial" charset="0"/>
            </a:rPr>
            <a:t>Equity</a:t>
          </a:r>
        </a:p>
      </dsp:txBody>
      <dsp:txXfrm>
        <a:off x="3608781" y="-134419"/>
        <a:ext cx="1799437" cy="980128"/>
      </dsp:txXfrm>
    </dsp:sp>
    <dsp:sp modelId="{018CAC01-49B3-E24F-A14E-B2E839AFD676}">
      <dsp:nvSpPr>
        <dsp:cNvPr id="0" name=""/>
        <dsp:cNvSpPr/>
      </dsp:nvSpPr>
      <dsp:spPr>
        <a:xfrm rot="1715593">
          <a:off x="5468814" y="923611"/>
          <a:ext cx="617171" cy="247329"/>
        </a:xfrm>
        <a:prstGeom prst="leftRightArrow">
          <a:avLst>
            <a:gd name="adj1" fmla="val 60000"/>
            <a:gd name="adj2" fmla="val 50000"/>
          </a:avLst>
        </a:prstGeom>
        <a:solidFill>
          <a:schemeClr val="accent1">
            <a:lumMod val="75000"/>
          </a:schemeClr>
        </a:solidFill>
        <a:ln>
          <a:solidFill>
            <a:srgbClr val="002060"/>
          </a:solidFill>
        </a:ln>
        <a:effectLst>
          <a:outerShdw blurRad="40000" dist="23000" dir="5400000" rotWithShape="0">
            <a:srgbClr val="000000">
              <a:alpha val="35000"/>
            </a:srgbClr>
          </a:outerShdw>
        </a:effectLst>
        <a:scene3d>
          <a:camera prst="orthographicFront"/>
          <a:lightRig rig="threePt" dir="t"/>
        </a:scene3d>
        <a:sp3d extrusionH="76200" contourW="12700">
          <a:bevelB/>
          <a:extrusionClr>
            <a:srgbClr val="7030A0"/>
          </a:extrusionClr>
          <a:contourClr>
            <a:srgbClr val="7030A0"/>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543013" y="973077"/>
        <a:ext cx="468773" cy="148397"/>
      </dsp:txXfrm>
    </dsp:sp>
    <dsp:sp modelId="{751D7F94-27FF-174B-A377-C68E38708D5A}">
      <dsp:nvSpPr>
        <dsp:cNvPr id="0" name=""/>
        <dsp:cNvSpPr/>
      </dsp:nvSpPr>
      <dsp:spPr>
        <a:xfrm>
          <a:off x="6116088" y="1218350"/>
          <a:ext cx="1860423" cy="1041114"/>
        </a:xfrm>
        <a:prstGeom prst="roundRect">
          <a:avLst>
            <a:gd name="adj" fmla="val 10000"/>
          </a:avLst>
        </a:prstGeom>
        <a:solidFill>
          <a:srgbClr val="FED844"/>
        </a:solidFill>
        <a:ln>
          <a:solidFill>
            <a:schemeClr val="accent1">
              <a:lumMod val="75000"/>
            </a:schemeClr>
          </a:solidFill>
        </a:ln>
        <a:effectLst>
          <a:outerShdw blurRad="40000" dist="23000" dir="5400000" rotWithShape="0">
            <a:srgbClr val="000000">
              <a:alpha val="35000"/>
            </a:srgbClr>
          </a:outerShdw>
        </a:effectLst>
        <a:scene3d>
          <a:camera prst="orthographicFront"/>
          <a:lightRig rig="soft" dir="t"/>
        </a:scene3d>
        <a:sp3d extrusionH="76200">
          <a:bevelT w="114300" prst="hardEdge"/>
          <a:bevelB w="165100" prst="coolSlant"/>
          <a:extrusionClr>
            <a:srgbClr val="7030A0"/>
          </a:extrusionClr>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Arial" charset="0"/>
              <a:ea typeface="Arial" charset="0"/>
              <a:cs typeface="Arial" charset="0"/>
            </a:rPr>
            <a:t>Public Benefit</a:t>
          </a:r>
        </a:p>
      </dsp:txBody>
      <dsp:txXfrm>
        <a:off x="6146581" y="1248843"/>
        <a:ext cx="1799437" cy="980128"/>
      </dsp:txXfrm>
    </dsp:sp>
    <dsp:sp modelId="{68C30ABE-9333-8241-AE3F-A49DA0DD54B8}">
      <dsp:nvSpPr>
        <dsp:cNvPr id="0" name=""/>
        <dsp:cNvSpPr/>
      </dsp:nvSpPr>
      <dsp:spPr>
        <a:xfrm rot="4977603">
          <a:off x="6869151" y="2679578"/>
          <a:ext cx="617171" cy="247329"/>
        </a:xfrm>
        <a:prstGeom prst="leftRightArrow">
          <a:avLst>
            <a:gd name="adj1" fmla="val 60000"/>
            <a:gd name="adj2" fmla="val 50000"/>
          </a:avLst>
        </a:prstGeom>
        <a:solidFill>
          <a:schemeClr val="accent1">
            <a:lumMod val="75000"/>
          </a:schemeClr>
        </a:solidFill>
        <a:ln>
          <a:solidFill>
            <a:srgbClr val="002060"/>
          </a:solidFill>
        </a:ln>
        <a:effectLst>
          <a:outerShdw blurRad="40000" dist="23000" dir="5400000" rotWithShape="0">
            <a:srgbClr val="000000">
              <a:alpha val="35000"/>
            </a:srgbClr>
          </a:outerShdw>
        </a:effectLst>
        <a:scene3d>
          <a:camera prst="orthographicFront"/>
          <a:lightRig rig="threePt" dir="t"/>
        </a:scene3d>
        <a:sp3d extrusionH="76200" contourW="12700">
          <a:bevelB/>
          <a:extrusionClr>
            <a:srgbClr val="7030A0"/>
          </a:extrusionClr>
          <a:contourClr>
            <a:srgbClr val="7030A0"/>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943350" y="2729044"/>
        <a:ext cx="468773" cy="148397"/>
      </dsp:txXfrm>
    </dsp:sp>
    <dsp:sp modelId="{B3DCF9A4-8569-1446-8B35-E6AA0832F606}">
      <dsp:nvSpPr>
        <dsp:cNvPr id="0" name=""/>
        <dsp:cNvSpPr/>
      </dsp:nvSpPr>
      <dsp:spPr>
        <a:xfrm>
          <a:off x="6378962" y="3347021"/>
          <a:ext cx="1860423" cy="1041114"/>
        </a:xfrm>
        <a:prstGeom prst="roundRect">
          <a:avLst>
            <a:gd name="adj" fmla="val 10000"/>
          </a:avLst>
        </a:prstGeom>
        <a:solidFill>
          <a:srgbClr val="FED844"/>
        </a:solidFill>
        <a:ln>
          <a:solidFill>
            <a:schemeClr val="accent1">
              <a:lumMod val="75000"/>
            </a:schemeClr>
          </a:solidFill>
        </a:ln>
        <a:effectLst>
          <a:outerShdw blurRad="40000" dist="23000" dir="5400000" rotWithShape="0">
            <a:srgbClr val="000000">
              <a:alpha val="35000"/>
            </a:srgbClr>
          </a:outerShdw>
        </a:effectLst>
        <a:scene3d>
          <a:camera prst="orthographicFront"/>
          <a:lightRig rig="soft" dir="t"/>
        </a:scene3d>
        <a:sp3d extrusionH="76200">
          <a:bevelT w="114300" prst="hardEdge"/>
          <a:bevelB w="165100" prst="coolSlant"/>
          <a:extrusionClr>
            <a:srgbClr val="7030A0"/>
          </a:extrusionClr>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Arial" charset="0"/>
              <a:ea typeface="Arial" charset="0"/>
              <a:cs typeface="Arial" charset="0"/>
            </a:rPr>
            <a:t>Transparency</a:t>
          </a:r>
        </a:p>
      </dsp:txBody>
      <dsp:txXfrm>
        <a:off x="6409455" y="3377514"/>
        <a:ext cx="1799437" cy="980128"/>
      </dsp:txXfrm>
    </dsp:sp>
    <dsp:sp modelId="{BDF16879-E959-9049-8151-BE8311309021}">
      <dsp:nvSpPr>
        <dsp:cNvPr id="0" name=""/>
        <dsp:cNvSpPr/>
      </dsp:nvSpPr>
      <dsp:spPr>
        <a:xfrm rot="7520460">
          <a:off x="6328879" y="4691165"/>
          <a:ext cx="617171" cy="247329"/>
        </a:xfrm>
        <a:prstGeom prst="leftRightArrow">
          <a:avLst>
            <a:gd name="adj1" fmla="val 60000"/>
            <a:gd name="adj2" fmla="val 50000"/>
          </a:avLst>
        </a:prstGeom>
        <a:solidFill>
          <a:schemeClr val="accent1">
            <a:lumMod val="75000"/>
          </a:schemeClr>
        </a:solidFill>
        <a:ln>
          <a:solidFill>
            <a:srgbClr val="002060"/>
          </a:solidFill>
        </a:ln>
        <a:effectLst>
          <a:outerShdw blurRad="40000" dist="23000" dir="5400000" rotWithShape="0">
            <a:srgbClr val="000000">
              <a:alpha val="35000"/>
            </a:srgbClr>
          </a:outerShdw>
        </a:effectLst>
        <a:scene3d>
          <a:camera prst="orthographicFront"/>
          <a:lightRig rig="threePt" dir="t"/>
        </a:scene3d>
        <a:sp3d extrusionH="76200" contourW="12700">
          <a:bevelB/>
          <a:extrusionClr>
            <a:srgbClr val="7030A0"/>
          </a:extrusionClr>
          <a:contourClr>
            <a:srgbClr val="7030A0"/>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6403078" y="4740631"/>
        <a:ext cx="468773" cy="148397"/>
      </dsp:txXfrm>
    </dsp:sp>
    <dsp:sp modelId="{B8CA14A7-4C5D-BF4E-A761-5804ECEEE3F8}">
      <dsp:nvSpPr>
        <dsp:cNvPr id="0" name=""/>
        <dsp:cNvSpPr/>
      </dsp:nvSpPr>
      <dsp:spPr>
        <a:xfrm>
          <a:off x="5035543" y="5241524"/>
          <a:ext cx="1860423" cy="1041114"/>
        </a:xfrm>
        <a:prstGeom prst="roundRect">
          <a:avLst>
            <a:gd name="adj" fmla="val 10000"/>
          </a:avLst>
        </a:prstGeom>
        <a:solidFill>
          <a:srgbClr val="FED844"/>
        </a:solidFill>
        <a:ln>
          <a:solidFill>
            <a:schemeClr val="accent1">
              <a:lumMod val="75000"/>
            </a:schemeClr>
          </a:solidFill>
        </a:ln>
        <a:effectLst>
          <a:outerShdw blurRad="40000" dist="23000" dir="5400000" rotWithShape="0">
            <a:srgbClr val="000000">
              <a:alpha val="35000"/>
            </a:srgbClr>
          </a:outerShdw>
        </a:effectLst>
        <a:scene3d>
          <a:camera prst="orthographicFront"/>
          <a:lightRig rig="soft" dir="t"/>
        </a:scene3d>
        <a:sp3d extrusionH="76200">
          <a:bevelT w="114300" prst="hardEdge"/>
          <a:bevelB w="165100" prst="coolSlant"/>
          <a:extrusionClr>
            <a:srgbClr val="7030A0"/>
          </a:extrusionClr>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Arial" charset="0"/>
              <a:ea typeface="Arial" charset="0"/>
              <a:cs typeface="Arial" charset="0"/>
            </a:rPr>
            <a:t>Accountability</a:t>
          </a:r>
        </a:p>
      </dsp:txBody>
      <dsp:txXfrm>
        <a:off x="5066036" y="5272017"/>
        <a:ext cx="1799437" cy="980128"/>
      </dsp:txXfrm>
    </dsp:sp>
    <dsp:sp modelId="{E54A2DB4-3FBA-7849-BC8F-B64890553C59}">
      <dsp:nvSpPr>
        <dsp:cNvPr id="0" name=""/>
        <dsp:cNvSpPr/>
      </dsp:nvSpPr>
      <dsp:spPr>
        <a:xfrm rot="10730746">
          <a:off x="4305333" y="5665654"/>
          <a:ext cx="617171" cy="247329"/>
        </a:xfrm>
        <a:prstGeom prst="leftRightArrow">
          <a:avLst>
            <a:gd name="adj1" fmla="val 60000"/>
            <a:gd name="adj2" fmla="val 50000"/>
          </a:avLst>
        </a:prstGeom>
        <a:solidFill>
          <a:schemeClr val="accent1">
            <a:lumMod val="75000"/>
          </a:schemeClr>
        </a:solidFill>
        <a:ln>
          <a:solidFill>
            <a:srgbClr val="002060"/>
          </a:solidFill>
        </a:ln>
        <a:effectLst>
          <a:outerShdw blurRad="40000" dist="23000" dir="5400000" rotWithShape="0">
            <a:srgbClr val="000000">
              <a:alpha val="35000"/>
            </a:srgbClr>
          </a:outerShdw>
        </a:effectLst>
        <a:scene3d>
          <a:camera prst="orthographicFront"/>
          <a:lightRig rig="threePt" dir="t"/>
        </a:scene3d>
        <a:sp3d extrusionH="76200" contourW="12700">
          <a:bevelB/>
          <a:extrusionClr>
            <a:srgbClr val="7030A0"/>
          </a:extrusionClr>
          <a:contourClr>
            <a:srgbClr val="7030A0"/>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4379532" y="5715120"/>
        <a:ext cx="468773" cy="148397"/>
      </dsp:txXfrm>
    </dsp:sp>
    <dsp:sp modelId="{1D0264F2-10F9-B747-B439-EA4CA8E5FA0F}">
      <dsp:nvSpPr>
        <dsp:cNvPr id="0" name=""/>
        <dsp:cNvSpPr/>
      </dsp:nvSpPr>
      <dsp:spPr>
        <a:xfrm>
          <a:off x="2331871" y="5295998"/>
          <a:ext cx="1860423" cy="1041114"/>
        </a:xfrm>
        <a:prstGeom prst="roundRect">
          <a:avLst>
            <a:gd name="adj" fmla="val 10000"/>
          </a:avLst>
        </a:prstGeom>
        <a:solidFill>
          <a:srgbClr val="FED844"/>
        </a:solidFill>
        <a:ln>
          <a:solidFill>
            <a:schemeClr val="accent1">
              <a:lumMod val="75000"/>
            </a:schemeClr>
          </a:solidFill>
        </a:ln>
        <a:effectLst>
          <a:outerShdw blurRad="40000" dist="23000" dir="5400000" rotWithShape="0">
            <a:srgbClr val="000000">
              <a:alpha val="35000"/>
            </a:srgbClr>
          </a:outerShdw>
        </a:effectLst>
        <a:scene3d>
          <a:camera prst="orthographicFront"/>
          <a:lightRig rig="soft" dir="t"/>
        </a:scene3d>
        <a:sp3d extrusionH="76200">
          <a:bevelT w="114300" prst="hardEdge"/>
          <a:bevelB w="165100" prst="coolSlant"/>
          <a:extrusionClr>
            <a:srgbClr val="7030A0"/>
          </a:extrusionClr>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Arial" charset="0"/>
              <a:ea typeface="Arial" charset="0"/>
              <a:cs typeface="Arial" charset="0"/>
            </a:rPr>
            <a:t>Information Dissemination</a:t>
          </a:r>
        </a:p>
      </dsp:txBody>
      <dsp:txXfrm>
        <a:off x="2362364" y="5326491"/>
        <a:ext cx="1799437" cy="980128"/>
      </dsp:txXfrm>
    </dsp:sp>
    <dsp:sp modelId="{9809ADF7-410D-5D4A-A766-BC3D990D01E1}">
      <dsp:nvSpPr>
        <dsp:cNvPr id="0" name=""/>
        <dsp:cNvSpPr/>
      </dsp:nvSpPr>
      <dsp:spPr>
        <a:xfrm rot="13885714">
          <a:off x="2176369" y="4718402"/>
          <a:ext cx="617171" cy="247329"/>
        </a:xfrm>
        <a:prstGeom prst="leftRightArrow">
          <a:avLst>
            <a:gd name="adj1" fmla="val 60000"/>
            <a:gd name="adj2" fmla="val 50000"/>
          </a:avLst>
        </a:prstGeom>
        <a:solidFill>
          <a:schemeClr val="accent1">
            <a:lumMod val="75000"/>
          </a:schemeClr>
        </a:solidFill>
        <a:ln>
          <a:solidFill>
            <a:srgbClr val="002060"/>
          </a:solidFill>
        </a:ln>
        <a:effectLst>
          <a:outerShdw blurRad="40000" dist="23000" dir="5400000" rotWithShape="0">
            <a:srgbClr val="000000">
              <a:alpha val="35000"/>
            </a:srgbClr>
          </a:outerShdw>
        </a:effectLst>
        <a:scene3d>
          <a:camera prst="orthographicFront"/>
          <a:lightRig rig="threePt" dir="t"/>
        </a:scene3d>
        <a:sp3d extrusionH="76200" contourW="12700">
          <a:bevelB/>
          <a:extrusionClr>
            <a:srgbClr val="7030A0"/>
          </a:extrusionClr>
          <a:contourClr>
            <a:srgbClr val="7030A0"/>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250568" y="4767868"/>
        <a:ext cx="468773" cy="148397"/>
      </dsp:txXfrm>
    </dsp:sp>
    <dsp:sp modelId="{8EFB710C-79C9-CB4C-A421-F40042BD0DEF}">
      <dsp:nvSpPr>
        <dsp:cNvPr id="0" name=""/>
        <dsp:cNvSpPr/>
      </dsp:nvSpPr>
      <dsp:spPr>
        <a:xfrm>
          <a:off x="777614" y="3347021"/>
          <a:ext cx="1860423" cy="1041114"/>
        </a:xfrm>
        <a:prstGeom prst="roundRect">
          <a:avLst>
            <a:gd name="adj" fmla="val 10000"/>
          </a:avLst>
        </a:prstGeom>
        <a:solidFill>
          <a:srgbClr val="FED844"/>
        </a:solidFill>
        <a:ln>
          <a:solidFill>
            <a:schemeClr val="accent1">
              <a:lumMod val="75000"/>
            </a:schemeClr>
          </a:solidFill>
        </a:ln>
        <a:effectLst>
          <a:outerShdw blurRad="40000" dist="23000" dir="5400000" rotWithShape="0">
            <a:srgbClr val="000000">
              <a:alpha val="35000"/>
            </a:srgbClr>
          </a:outerShdw>
        </a:effectLst>
        <a:scene3d>
          <a:camera prst="orthographicFront"/>
          <a:lightRig rig="soft" dir="t"/>
        </a:scene3d>
        <a:sp3d extrusionH="76200">
          <a:bevelT w="114300" prst="hardEdge"/>
          <a:bevelB w="165100" prst="coolSlant"/>
          <a:extrusionClr>
            <a:srgbClr val="7030A0"/>
          </a:extrusionClr>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Arial" charset="0"/>
              <a:ea typeface="Arial" charset="0"/>
              <a:cs typeface="Arial" charset="0"/>
            </a:rPr>
            <a:t>Rigor and Reproducibility</a:t>
          </a:r>
        </a:p>
      </dsp:txBody>
      <dsp:txXfrm>
        <a:off x="808107" y="3377514"/>
        <a:ext cx="1799437" cy="980128"/>
      </dsp:txXfrm>
    </dsp:sp>
    <dsp:sp modelId="{8F85132C-50A1-594B-B036-3B2E8222090C}">
      <dsp:nvSpPr>
        <dsp:cNvPr id="0" name=""/>
        <dsp:cNvSpPr/>
      </dsp:nvSpPr>
      <dsp:spPr>
        <a:xfrm rot="16784249">
          <a:off x="1574406" y="2723173"/>
          <a:ext cx="617171" cy="247329"/>
        </a:xfrm>
        <a:prstGeom prst="leftRightArrow">
          <a:avLst>
            <a:gd name="adj1" fmla="val 60000"/>
            <a:gd name="adj2" fmla="val 50000"/>
          </a:avLst>
        </a:prstGeom>
        <a:solidFill>
          <a:schemeClr val="accent1">
            <a:lumMod val="75000"/>
          </a:schemeClr>
        </a:solidFill>
        <a:ln>
          <a:solidFill>
            <a:srgbClr val="002060"/>
          </a:solidFill>
        </a:ln>
        <a:effectLst>
          <a:outerShdw blurRad="40000" dist="23000" dir="5400000" rotWithShape="0">
            <a:srgbClr val="000000">
              <a:alpha val="35000"/>
            </a:srgbClr>
          </a:outerShdw>
        </a:effectLst>
        <a:scene3d>
          <a:camera prst="orthographicFront"/>
          <a:lightRig rig="threePt" dir="t"/>
        </a:scene3d>
        <a:sp3d extrusionH="76200" contourW="12700">
          <a:bevelB/>
          <a:extrusionClr>
            <a:srgbClr val="7030A0"/>
          </a:extrusionClr>
          <a:contourClr>
            <a:srgbClr val="7030A0"/>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648605" y="2772639"/>
        <a:ext cx="468773" cy="148397"/>
      </dsp:txXfrm>
    </dsp:sp>
    <dsp:sp modelId="{741792A5-8FDB-D84C-BA84-02A0541EF50C}">
      <dsp:nvSpPr>
        <dsp:cNvPr id="0" name=""/>
        <dsp:cNvSpPr/>
      </dsp:nvSpPr>
      <dsp:spPr>
        <a:xfrm>
          <a:off x="1127946" y="1305540"/>
          <a:ext cx="1860423" cy="1041114"/>
        </a:xfrm>
        <a:prstGeom prst="roundRect">
          <a:avLst>
            <a:gd name="adj" fmla="val 10000"/>
          </a:avLst>
        </a:prstGeom>
        <a:solidFill>
          <a:srgbClr val="FED844"/>
        </a:solidFill>
        <a:ln>
          <a:solidFill>
            <a:schemeClr val="accent1">
              <a:lumMod val="75000"/>
            </a:schemeClr>
          </a:solidFill>
        </a:ln>
        <a:effectLst>
          <a:outerShdw blurRad="40000" dist="23000" dir="5400000" rotWithShape="0">
            <a:srgbClr val="000000">
              <a:alpha val="35000"/>
            </a:srgbClr>
          </a:outerShdw>
        </a:effectLst>
        <a:scene3d>
          <a:camera prst="orthographicFront"/>
          <a:lightRig rig="soft" dir="t"/>
        </a:scene3d>
        <a:sp3d extrusionH="76200">
          <a:bevelT w="114300" prst="hardEdge"/>
          <a:bevelB w="165100" prst="coolSlant"/>
          <a:extrusionClr>
            <a:srgbClr val="7030A0"/>
          </a:extrusionClr>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Arial" charset="0"/>
              <a:ea typeface="Arial" charset="0"/>
              <a:cs typeface="Arial" charset="0"/>
            </a:rPr>
            <a:t>Conflict of Interest &amp; Objectivity</a:t>
          </a:r>
        </a:p>
      </dsp:txBody>
      <dsp:txXfrm>
        <a:off x="1158439" y="1336033"/>
        <a:ext cx="1799437" cy="980128"/>
      </dsp:txXfrm>
    </dsp:sp>
    <dsp:sp modelId="{84998004-9564-B64B-A2E7-77D4A44A1EE7}">
      <dsp:nvSpPr>
        <dsp:cNvPr id="0" name=""/>
        <dsp:cNvSpPr/>
      </dsp:nvSpPr>
      <dsp:spPr>
        <a:xfrm rot="19741919">
          <a:off x="2974743" y="967206"/>
          <a:ext cx="617171" cy="247329"/>
        </a:xfrm>
        <a:prstGeom prst="leftRightArrow">
          <a:avLst>
            <a:gd name="adj1" fmla="val 60000"/>
            <a:gd name="adj2" fmla="val 50000"/>
          </a:avLst>
        </a:prstGeom>
        <a:solidFill>
          <a:schemeClr val="accent1">
            <a:lumMod val="75000"/>
          </a:schemeClr>
        </a:solidFill>
        <a:ln>
          <a:solidFill>
            <a:srgbClr val="002060"/>
          </a:solidFill>
        </a:ln>
        <a:effectLst>
          <a:outerShdw blurRad="40000" dist="23000" dir="5400000" rotWithShape="0">
            <a:srgbClr val="000000">
              <a:alpha val="35000"/>
            </a:srgbClr>
          </a:outerShdw>
        </a:effectLst>
        <a:scene3d>
          <a:camera prst="orthographicFront"/>
          <a:lightRig rig="threePt" dir="t"/>
        </a:scene3d>
        <a:sp3d extrusionH="76200" contourW="12700">
          <a:bevelB/>
          <a:extrusionClr>
            <a:srgbClr val="7030A0"/>
          </a:extrusionClr>
          <a:contourClr>
            <a:srgbClr val="7030A0"/>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048942" y="1016672"/>
        <a:ext cx="468773" cy="148397"/>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1"/>
            <a:ext cx="3009900" cy="459741"/>
          </a:xfrm>
          <a:prstGeom prst="rect">
            <a:avLst/>
          </a:prstGeom>
          <a:noFill/>
          <a:ln w="9525">
            <a:noFill/>
            <a:miter lim="800000"/>
            <a:headEnd/>
            <a:tailEnd/>
          </a:ln>
          <a:effectLst/>
        </p:spPr>
        <p:txBody>
          <a:bodyPr vert="horz" wrap="square" lIns="87380" tIns="43690" rIns="87380" bIns="43690" numCol="1" anchor="t" anchorCtr="0" compatLnSpc="1">
            <a:prstTxWarp prst="textNoShape">
              <a:avLst/>
            </a:prstTxWarp>
          </a:bodyPr>
          <a:lstStyle>
            <a:lvl1pPr defTabSz="873035">
              <a:defRPr sz="1100" dirty="0"/>
            </a:lvl1pPr>
          </a:lstStyle>
          <a:p>
            <a:pPr>
              <a:defRPr/>
            </a:pPr>
            <a:endParaRPr lang="en-US" dirty="0"/>
          </a:p>
        </p:txBody>
      </p:sp>
      <p:sp>
        <p:nvSpPr>
          <p:cNvPr id="52227" name="Rectangle 3"/>
          <p:cNvSpPr>
            <a:spLocks noGrp="1" noChangeArrowheads="1"/>
          </p:cNvSpPr>
          <p:nvPr>
            <p:ph type="dt" sz="quarter" idx="1"/>
          </p:nvPr>
        </p:nvSpPr>
        <p:spPr bwMode="auto">
          <a:xfrm>
            <a:off x="3935413" y="1"/>
            <a:ext cx="3009900" cy="459741"/>
          </a:xfrm>
          <a:prstGeom prst="rect">
            <a:avLst/>
          </a:prstGeom>
          <a:noFill/>
          <a:ln w="9525">
            <a:noFill/>
            <a:miter lim="800000"/>
            <a:headEnd/>
            <a:tailEnd/>
          </a:ln>
          <a:effectLst/>
        </p:spPr>
        <p:txBody>
          <a:bodyPr vert="horz" wrap="square" lIns="87380" tIns="43690" rIns="87380" bIns="43690" numCol="1" anchor="t" anchorCtr="0" compatLnSpc="1">
            <a:prstTxWarp prst="textNoShape">
              <a:avLst/>
            </a:prstTxWarp>
          </a:bodyPr>
          <a:lstStyle>
            <a:lvl1pPr algn="r" defTabSz="873035">
              <a:defRPr sz="1100"/>
            </a:lvl1pPr>
          </a:lstStyle>
          <a:p>
            <a:pPr>
              <a:defRPr/>
            </a:pPr>
            <a:fld id="{1F865E54-C169-4FB4-8535-3908C3DB24D1}" type="datetimeFigureOut">
              <a:rPr lang="en-US"/>
              <a:pPr>
                <a:defRPr/>
              </a:pPr>
              <a:t>6/18/2018</a:t>
            </a:fld>
            <a:endParaRPr lang="en-US" dirty="0"/>
          </a:p>
        </p:txBody>
      </p:sp>
      <p:sp>
        <p:nvSpPr>
          <p:cNvPr id="52228" name="Rectangle 4"/>
          <p:cNvSpPr>
            <a:spLocks noGrp="1" noChangeArrowheads="1"/>
          </p:cNvSpPr>
          <p:nvPr>
            <p:ph type="ftr" sz="quarter" idx="2"/>
          </p:nvPr>
        </p:nvSpPr>
        <p:spPr bwMode="auto">
          <a:xfrm>
            <a:off x="0" y="8746176"/>
            <a:ext cx="3009900" cy="459741"/>
          </a:xfrm>
          <a:prstGeom prst="rect">
            <a:avLst/>
          </a:prstGeom>
          <a:noFill/>
          <a:ln w="9525">
            <a:noFill/>
            <a:miter lim="800000"/>
            <a:headEnd/>
            <a:tailEnd/>
          </a:ln>
          <a:effectLst/>
        </p:spPr>
        <p:txBody>
          <a:bodyPr vert="horz" wrap="square" lIns="87380" tIns="43690" rIns="87380" bIns="43690" numCol="1" anchor="b" anchorCtr="0" compatLnSpc="1">
            <a:prstTxWarp prst="textNoShape">
              <a:avLst/>
            </a:prstTxWarp>
          </a:bodyPr>
          <a:lstStyle>
            <a:lvl1pPr defTabSz="873035">
              <a:defRPr sz="1100" dirty="0"/>
            </a:lvl1pPr>
          </a:lstStyle>
          <a:p>
            <a:pPr>
              <a:defRPr/>
            </a:pPr>
            <a:endParaRPr lang="en-US" dirty="0"/>
          </a:p>
        </p:txBody>
      </p:sp>
      <p:sp>
        <p:nvSpPr>
          <p:cNvPr id="52229" name="Rectangle 5"/>
          <p:cNvSpPr>
            <a:spLocks noGrp="1" noChangeArrowheads="1"/>
          </p:cNvSpPr>
          <p:nvPr>
            <p:ph type="sldNum" sz="quarter" idx="3"/>
          </p:nvPr>
        </p:nvSpPr>
        <p:spPr bwMode="auto">
          <a:xfrm>
            <a:off x="3935413" y="8746176"/>
            <a:ext cx="3009900" cy="459741"/>
          </a:xfrm>
          <a:prstGeom prst="rect">
            <a:avLst/>
          </a:prstGeom>
          <a:noFill/>
          <a:ln w="9525">
            <a:noFill/>
            <a:miter lim="800000"/>
            <a:headEnd/>
            <a:tailEnd/>
          </a:ln>
          <a:effectLst/>
        </p:spPr>
        <p:txBody>
          <a:bodyPr vert="horz" wrap="square" lIns="87380" tIns="43690" rIns="87380" bIns="43690" numCol="1" anchor="b" anchorCtr="0" compatLnSpc="1">
            <a:prstTxWarp prst="textNoShape">
              <a:avLst/>
            </a:prstTxWarp>
          </a:bodyPr>
          <a:lstStyle>
            <a:lvl1pPr algn="r" defTabSz="873035">
              <a:defRPr sz="1100"/>
            </a:lvl1pPr>
          </a:lstStyle>
          <a:p>
            <a:pPr>
              <a:defRPr/>
            </a:pPr>
            <a:fld id="{E3E0DA15-480B-46D9-B4FA-C5AC9307D7C9}" type="slidenum">
              <a:rPr lang="en-US"/>
              <a:pPr>
                <a:defRPr/>
              </a:pPr>
              <a:t>‹#›</a:t>
            </a:fld>
            <a:endParaRPr lang="en-US" dirty="0"/>
          </a:p>
        </p:txBody>
      </p:sp>
    </p:spTree>
    <p:extLst>
      <p:ext uri="{BB962C8B-B14F-4D97-AF65-F5344CB8AC3E}">
        <p14:creationId xmlns:p14="http://schemas.microsoft.com/office/powerpoint/2010/main" val="1605144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3009900" cy="459741"/>
          </a:xfrm>
          <a:prstGeom prst="rect">
            <a:avLst/>
          </a:prstGeom>
          <a:noFill/>
          <a:ln w="9525">
            <a:noFill/>
            <a:miter lim="800000"/>
            <a:headEnd/>
            <a:tailEnd/>
          </a:ln>
        </p:spPr>
        <p:txBody>
          <a:bodyPr vert="horz" wrap="square" lIns="92369" tIns="46186" rIns="92369" bIns="46186" numCol="1" anchor="t" anchorCtr="0" compatLnSpc="1">
            <a:prstTxWarp prst="textNoShape">
              <a:avLst/>
            </a:prstTxWarp>
          </a:bodyPr>
          <a:lstStyle>
            <a:lvl1pPr defTabSz="873035">
              <a:defRPr sz="1200" dirty="0">
                <a:latin typeface="Calibri" pitchFamily="34" charset="0"/>
              </a:defRPr>
            </a:lvl1pPr>
          </a:lstStyle>
          <a:p>
            <a:pPr>
              <a:defRPr/>
            </a:pPr>
            <a:endParaRPr lang="en-US" dirty="0"/>
          </a:p>
        </p:txBody>
      </p:sp>
      <p:sp>
        <p:nvSpPr>
          <p:cNvPr id="3" name="Date Placeholder 2"/>
          <p:cNvSpPr>
            <a:spLocks noGrp="1"/>
          </p:cNvSpPr>
          <p:nvPr>
            <p:ph type="dt" idx="1"/>
          </p:nvPr>
        </p:nvSpPr>
        <p:spPr bwMode="auto">
          <a:xfrm>
            <a:off x="3935413" y="1"/>
            <a:ext cx="3009900" cy="459741"/>
          </a:xfrm>
          <a:prstGeom prst="rect">
            <a:avLst/>
          </a:prstGeom>
          <a:noFill/>
          <a:ln w="9525">
            <a:noFill/>
            <a:miter lim="800000"/>
            <a:headEnd/>
            <a:tailEnd/>
          </a:ln>
        </p:spPr>
        <p:txBody>
          <a:bodyPr vert="horz" wrap="square" lIns="92369" tIns="46186" rIns="92369" bIns="46186" numCol="1" anchor="t" anchorCtr="0" compatLnSpc="1">
            <a:prstTxWarp prst="textNoShape">
              <a:avLst/>
            </a:prstTxWarp>
          </a:bodyPr>
          <a:lstStyle>
            <a:lvl1pPr algn="r" defTabSz="873035">
              <a:defRPr sz="1200">
                <a:latin typeface="Calibri" pitchFamily="34" charset="0"/>
              </a:defRPr>
            </a:lvl1pPr>
          </a:lstStyle>
          <a:p>
            <a:pPr>
              <a:defRPr/>
            </a:pPr>
            <a:fld id="{0FC9D48C-F6F7-4D8C-9183-D9D312D752AB}" type="datetimeFigureOut">
              <a:rPr lang="en-US"/>
              <a:pPr>
                <a:defRPr/>
              </a:pPr>
              <a:t>6/18/2018</a:t>
            </a:fld>
            <a:endParaRPr lang="en-US" dirty="0"/>
          </a:p>
        </p:txBody>
      </p:sp>
      <p:sp>
        <p:nvSpPr>
          <p:cNvPr id="4" name="Slide Image Placeholder 3"/>
          <p:cNvSpPr>
            <a:spLocks noGrp="1" noRot="1" noChangeAspect="1"/>
          </p:cNvSpPr>
          <p:nvPr>
            <p:ph type="sldImg" idx="2"/>
          </p:nvPr>
        </p:nvSpPr>
        <p:spPr>
          <a:xfrm>
            <a:off x="404813" y="690563"/>
            <a:ext cx="6137275" cy="3452812"/>
          </a:xfrm>
          <a:prstGeom prst="rect">
            <a:avLst/>
          </a:prstGeom>
          <a:noFill/>
          <a:ln w="12700">
            <a:solidFill>
              <a:prstClr val="black"/>
            </a:solidFill>
          </a:ln>
        </p:spPr>
        <p:txBody>
          <a:bodyPr vert="horz" lIns="96651" tIns="48326" rIns="96651" bIns="48326" rtlCol="0" anchor="ctr"/>
          <a:lstStyle/>
          <a:p>
            <a:pPr lvl="0"/>
            <a:endParaRPr lang="en-US" noProof="0" dirty="0"/>
          </a:p>
        </p:txBody>
      </p:sp>
      <p:sp>
        <p:nvSpPr>
          <p:cNvPr id="5" name="Notes Placeholder 4"/>
          <p:cNvSpPr>
            <a:spLocks noGrp="1"/>
          </p:cNvSpPr>
          <p:nvPr>
            <p:ph type="body" sz="quarter" idx="3"/>
          </p:nvPr>
        </p:nvSpPr>
        <p:spPr bwMode="auto">
          <a:xfrm>
            <a:off x="695326" y="4373881"/>
            <a:ext cx="5556250" cy="4142423"/>
          </a:xfrm>
          <a:prstGeom prst="rect">
            <a:avLst/>
          </a:prstGeom>
          <a:noFill/>
          <a:ln w="9525">
            <a:noFill/>
            <a:miter lim="800000"/>
            <a:headEnd/>
            <a:tailEnd/>
          </a:ln>
        </p:spPr>
        <p:txBody>
          <a:bodyPr vert="horz" wrap="square" lIns="92369" tIns="46186" rIns="92369" bIns="461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746176"/>
            <a:ext cx="3009900" cy="459741"/>
          </a:xfrm>
          <a:prstGeom prst="rect">
            <a:avLst/>
          </a:prstGeom>
          <a:noFill/>
          <a:ln w="9525">
            <a:noFill/>
            <a:miter lim="800000"/>
            <a:headEnd/>
            <a:tailEnd/>
          </a:ln>
        </p:spPr>
        <p:txBody>
          <a:bodyPr vert="horz" wrap="square" lIns="92369" tIns="46186" rIns="92369" bIns="46186" numCol="1" anchor="b" anchorCtr="0" compatLnSpc="1">
            <a:prstTxWarp prst="textNoShape">
              <a:avLst/>
            </a:prstTxWarp>
          </a:bodyPr>
          <a:lstStyle>
            <a:lvl1pPr defTabSz="873035">
              <a:defRPr sz="1200" dirty="0">
                <a:latin typeface="Calibri"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3935413" y="8746176"/>
            <a:ext cx="3009900" cy="459741"/>
          </a:xfrm>
          <a:prstGeom prst="rect">
            <a:avLst/>
          </a:prstGeom>
          <a:noFill/>
          <a:ln w="9525">
            <a:noFill/>
            <a:miter lim="800000"/>
            <a:headEnd/>
            <a:tailEnd/>
          </a:ln>
        </p:spPr>
        <p:txBody>
          <a:bodyPr vert="horz" wrap="square" lIns="92369" tIns="46186" rIns="92369" bIns="46186" numCol="1" anchor="b" anchorCtr="0" compatLnSpc="1">
            <a:prstTxWarp prst="textNoShape">
              <a:avLst/>
            </a:prstTxWarp>
          </a:bodyPr>
          <a:lstStyle>
            <a:lvl1pPr algn="r" defTabSz="873035">
              <a:defRPr sz="1200">
                <a:latin typeface="Calibri" pitchFamily="34" charset="0"/>
              </a:defRPr>
            </a:lvl1pPr>
          </a:lstStyle>
          <a:p>
            <a:pPr>
              <a:defRPr/>
            </a:pPr>
            <a:fld id="{0BE44B55-FF96-44B8-BF60-199C778951CB}" type="slidenum">
              <a:rPr lang="en-US"/>
              <a:pPr>
                <a:defRPr/>
              </a:pPr>
              <a:t>‹#›</a:t>
            </a:fld>
            <a:endParaRPr lang="en-US" dirty="0"/>
          </a:p>
        </p:txBody>
      </p:sp>
    </p:spTree>
    <p:extLst>
      <p:ext uri="{BB962C8B-B14F-4D97-AF65-F5344CB8AC3E}">
        <p14:creationId xmlns:p14="http://schemas.microsoft.com/office/powerpoint/2010/main" val="4878801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ASN Brand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smtClean="0"/>
            </a:lvl1pPr>
          </a:lstStyle>
          <a:p>
            <a:pPr>
              <a:defRPr/>
            </a:pPr>
            <a:fld id="{30D7EF26-3D8B-48FB-B66C-862B451230C8}" type="datetime1">
              <a:rPr lang="en-US"/>
              <a:pPr>
                <a:defRPr/>
              </a:pPr>
              <a:t>6/18/2018</a:t>
            </a:fld>
            <a:endParaRPr lang="en-US" dirty="0"/>
          </a:p>
        </p:txBody>
      </p:sp>
      <p:sp>
        <p:nvSpPr>
          <p:cNvPr id="3" name="Footer Placeholder 3"/>
          <p:cNvSpPr>
            <a:spLocks noGrp="1"/>
          </p:cNvSpPr>
          <p:nvPr>
            <p:ph type="ftr" sz="quarter" idx="11"/>
          </p:nvPr>
        </p:nvSpPr>
        <p:spPr/>
        <p:txBody>
          <a:bodyPr/>
          <a:lstStyle>
            <a:lvl1pPr>
              <a:defRPr smtClean="0"/>
            </a:lvl1pPr>
          </a:lstStyle>
          <a:p>
            <a:pPr>
              <a:defRPr/>
            </a:pPr>
            <a:r>
              <a:rPr lang="en-US" dirty="0"/>
              <a:t>American Society for Nutrition, Inc.</a:t>
            </a:r>
          </a:p>
        </p:txBody>
      </p:sp>
      <p:sp>
        <p:nvSpPr>
          <p:cNvPr id="4" name="Slide Number Placeholder 4"/>
          <p:cNvSpPr>
            <a:spLocks noGrp="1"/>
          </p:cNvSpPr>
          <p:nvPr>
            <p:ph type="sldNum" sz="quarter" idx="12"/>
          </p:nvPr>
        </p:nvSpPr>
        <p:spPr/>
        <p:txBody>
          <a:bodyPr/>
          <a:lstStyle>
            <a:lvl1pPr>
              <a:defRPr smtClean="0"/>
            </a:lvl1pPr>
          </a:lstStyle>
          <a:p>
            <a:pPr>
              <a:defRPr/>
            </a:pPr>
            <a:fld id="{51932505-97AA-4F45-A575-9200F068BE3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3655112A-0B89-534F-8CCB-1DC617CFFE4A}" type="datetimeFigureOut">
              <a:rPr lang="en-US" smtClean="0"/>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96B301-7309-D145-8D56-525AEA31B84F}" type="slidenum">
              <a:rPr lang="en-US" smtClean="0"/>
              <a:t>‹#›</a:t>
            </a:fld>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591"/>
            <a:ext cx="12192000" cy="6908800"/>
          </a:xfrm>
          <a:prstGeom prst="rect">
            <a:avLst/>
          </a:prstGeom>
        </p:spPr>
      </p:pic>
    </p:spTree>
    <p:extLst>
      <p:ext uri="{BB962C8B-B14F-4D97-AF65-F5344CB8AC3E}">
        <p14:creationId xmlns:p14="http://schemas.microsoft.com/office/powerpoint/2010/main" val="2669226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ver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0"/>
            <a:ext cx="10972800" cy="1143000"/>
          </a:xfrm>
        </p:spPr>
        <p:txBody>
          <a:bodyPr/>
          <a:lstStyle>
            <a:lvl1pPr>
              <a:defRPr sz="5000"/>
            </a:lvl1pPr>
          </a:lstStyle>
          <a:p>
            <a:r>
              <a:rPr lang="en-US" dirty="0"/>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fld id="{D885F371-D802-44C9-B021-927CF979B26D}" type="datetime1">
              <a:rPr lang="en-US"/>
              <a:pPr>
                <a:defRPr/>
              </a:pPr>
              <a:t>6/18/2018</a:t>
            </a:fld>
            <a:endParaRPr lang="en-US" dirty="0"/>
          </a:p>
        </p:txBody>
      </p:sp>
      <p:sp>
        <p:nvSpPr>
          <p:cNvPr id="4" name="Footer Placeholder 3"/>
          <p:cNvSpPr>
            <a:spLocks noGrp="1"/>
          </p:cNvSpPr>
          <p:nvPr>
            <p:ph type="ftr" sz="quarter" idx="11"/>
          </p:nvPr>
        </p:nvSpPr>
        <p:spPr/>
        <p:txBody>
          <a:bodyPr/>
          <a:lstStyle>
            <a:lvl1pPr>
              <a:defRPr smtClean="0"/>
            </a:lvl1pPr>
          </a:lstStyle>
          <a:p>
            <a:pPr>
              <a:defRPr/>
            </a:pPr>
            <a:r>
              <a:rPr lang="en-US" dirty="0"/>
              <a:t>American Society for Nutrition, Inc.</a:t>
            </a:r>
          </a:p>
        </p:txBody>
      </p:sp>
      <p:sp>
        <p:nvSpPr>
          <p:cNvPr id="5" name="Slide Number Placeholder 4"/>
          <p:cNvSpPr>
            <a:spLocks noGrp="1"/>
          </p:cNvSpPr>
          <p:nvPr>
            <p:ph type="sldNum" sz="quarter" idx="12"/>
          </p:nvPr>
        </p:nvSpPr>
        <p:spPr/>
        <p:txBody>
          <a:bodyPr/>
          <a:lstStyle>
            <a:lvl1pPr>
              <a:defRPr smtClean="0"/>
            </a:lvl1pPr>
          </a:lstStyle>
          <a:p>
            <a:pPr>
              <a:defRPr/>
            </a:pPr>
            <a:fld id="{F4EAEA7E-EFBE-412F-8A3B-8AC1DD68B77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over Slide (No Log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0"/>
            <a:ext cx="10972800" cy="1143000"/>
          </a:xfrm>
        </p:spPr>
        <p:txBody>
          <a:bodyPr/>
          <a:lstStyle>
            <a:lvl1pPr>
              <a:defRPr sz="5000"/>
            </a:lvl1pPr>
          </a:lstStyle>
          <a:p>
            <a:r>
              <a:rPr lang="en-US" dirty="0"/>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fld id="{825F4CC1-DB85-43DA-AABA-2B6DA2E43B18}" type="datetime1">
              <a:rPr lang="en-US"/>
              <a:pPr>
                <a:defRPr/>
              </a:pPr>
              <a:t>6/18/2018</a:t>
            </a:fld>
            <a:endParaRPr lang="en-US" dirty="0"/>
          </a:p>
        </p:txBody>
      </p:sp>
      <p:sp>
        <p:nvSpPr>
          <p:cNvPr id="4" name="Footer Placeholder 3"/>
          <p:cNvSpPr>
            <a:spLocks noGrp="1"/>
          </p:cNvSpPr>
          <p:nvPr>
            <p:ph type="ftr" sz="quarter" idx="11"/>
          </p:nvPr>
        </p:nvSpPr>
        <p:spPr/>
        <p:txBody>
          <a:bodyPr/>
          <a:lstStyle>
            <a:lvl1pPr>
              <a:defRPr smtClean="0"/>
            </a:lvl1pPr>
          </a:lstStyle>
          <a:p>
            <a:pPr>
              <a:defRPr/>
            </a:pPr>
            <a:r>
              <a:rPr lang="en-US" dirty="0"/>
              <a:t>American Society for Nutrition, Inc.</a:t>
            </a:r>
          </a:p>
        </p:txBody>
      </p:sp>
      <p:sp>
        <p:nvSpPr>
          <p:cNvPr id="5" name="Slide Number Placeholder 4"/>
          <p:cNvSpPr>
            <a:spLocks noGrp="1"/>
          </p:cNvSpPr>
          <p:nvPr>
            <p:ph type="sldNum" sz="quarter" idx="12"/>
          </p:nvPr>
        </p:nvSpPr>
        <p:spPr/>
        <p:txBody>
          <a:bodyPr/>
          <a:lstStyle>
            <a:lvl1pPr>
              <a:defRPr smtClean="0"/>
            </a:lvl1pPr>
          </a:lstStyle>
          <a:p>
            <a:pPr>
              <a:defRPr/>
            </a:pPr>
            <a:fld id="{CC9359A4-5B00-46D9-A926-E0DB35D94AB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 Slide Blue Ba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A8FD3E77-74CA-42AA-9BFD-BA92D575AB81}" type="datetime1">
              <a:rPr lang="en-US"/>
              <a:pPr>
                <a:defRPr/>
              </a:pPr>
              <a:t>6/18/2018</a:t>
            </a:fld>
            <a:endParaRPr lang="en-US" dirty="0"/>
          </a:p>
        </p:txBody>
      </p:sp>
      <p:sp>
        <p:nvSpPr>
          <p:cNvPr id="5" name="Footer Placeholder 4"/>
          <p:cNvSpPr>
            <a:spLocks noGrp="1"/>
          </p:cNvSpPr>
          <p:nvPr>
            <p:ph type="ftr" sz="quarter" idx="11"/>
          </p:nvPr>
        </p:nvSpPr>
        <p:spPr/>
        <p:txBody>
          <a:bodyPr/>
          <a:lstStyle>
            <a:lvl1pPr>
              <a:defRPr dirty="0"/>
            </a:lvl1pPr>
          </a:lstStyle>
          <a:p>
            <a:pPr>
              <a:defRPr/>
            </a:pPr>
            <a:r>
              <a:rPr lang="en-US" dirty="0"/>
              <a:t>American Society for Nutrition, Inc.</a:t>
            </a:r>
          </a:p>
        </p:txBody>
      </p:sp>
      <p:sp>
        <p:nvSpPr>
          <p:cNvPr id="6" name="Slide Number Placeholder 5"/>
          <p:cNvSpPr>
            <a:spLocks noGrp="1"/>
          </p:cNvSpPr>
          <p:nvPr>
            <p:ph type="sldNum" sz="quarter" idx="12"/>
          </p:nvPr>
        </p:nvSpPr>
        <p:spPr/>
        <p:txBody>
          <a:bodyPr/>
          <a:lstStyle>
            <a:lvl1pPr>
              <a:defRPr/>
            </a:lvl1pPr>
          </a:lstStyle>
          <a:p>
            <a:pPr>
              <a:defRPr/>
            </a:pPr>
            <a:fld id="{EF3F3311-6347-4D33-865E-DFCD2DA70EC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 Slide White Bac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236F86CE-121B-4804-942F-F79C6782436D}" type="datetime1">
              <a:rPr lang="en-US"/>
              <a:pPr>
                <a:defRPr/>
              </a:pPr>
              <a:t>6/18/2018</a:t>
            </a:fld>
            <a:endParaRPr lang="en-US" dirty="0"/>
          </a:p>
        </p:txBody>
      </p:sp>
      <p:sp>
        <p:nvSpPr>
          <p:cNvPr id="5" name="Footer Placeholder 4"/>
          <p:cNvSpPr>
            <a:spLocks noGrp="1"/>
          </p:cNvSpPr>
          <p:nvPr>
            <p:ph type="ftr" sz="quarter" idx="11"/>
          </p:nvPr>
        </p:nvSpPr>
        <p:spPr/>
        <p:txBody>
          <a:bodyPr/>
          <a:lstStyle>
            <a:lvl1pPr>
              <a:defRPr dirty="0"/>
            </a:lvl1pPr>
          </a:lstStyle>
          <a:p>
            <a:pPr>
              <a:defRPr/>
            </a:pPr>
            <a:r>
              <a:rPr lang="en-US" dirty="0"/>
              <a:t>American Society for Nutrition, Inc.</a:t>
            </a:r>
          </a:p>
        </p:txBody>
      </p:sp>
      <p:sp>
        <p:nvSpPr>
          <p:cNvPr id="6" name="Slide Number Placeholder 5"/>
          <p:cNvSpPr>
            <a:spLocks noGrp="1"/>
          </p:cNvSpPr>
          <p:nvPr>
            <p:ph type="sldNum" sz="quarter" idx="12"/>
          </p:nvPr>
        </p:nvSpPr>
        <p:spPr/>
        <p:txBody>
          <a:bodyPr/>
          <a:lstStyle>
            <a:lvl1pPr>
              <a:defRPr/>
            </a:lvl1pPr>
          </a:lstStyle>
          <a:p>
            <a:pPr>
              <a:defRPr/>
            </a:pPr>
            <a:fld id="{00E17137-4A29-4CA8-B4D2-1F2620EABA6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Slide Blue Bac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5D2CD1-9085-4E2B-A60E-22107F19DEC7}" type="datetime1">
              <a:rPr lang="en-US"/>
              <a:pPr>
                <a:defRPr/>
              </a:pPr>
              <a:t>6/18/2018</a:t>
            </a:fld>
            <a:endParaRPr lang="en-US" dirty="0"/>
          </a:p>
        </p:txBody>
      </p:sp>
      <p:sp>
        <p:nvSpPr>
          <p:cNvPr id="3" name="Footer Placeholder 4"/>
          <p:cNvSpPr>
            <a:spLocks noGrp="1"/>
          </p:cNvSpPr>
          <p:nvPr>
            <p:ph type="ftr" sz="quarter" idx="11"/>
          </p:nvPr>
        </p:nvSpPr>
        <p:spPr/>
        <p:txBody>
          <a:bodyPr/>
          <a:lstStyle>
            <a:lvl1pPr>
              <a:defRPr dirty="0"/>
            </a:lvl1pPr>
          </a:lstStyle>
          <a:p>
            <a:pPr>
              <a:defRPr/>
            </a:pPr>
            <a:r>
              <a:rPr lang="en-US" dirty="0"/>
              <a:t>American Society for Nutrition, Inc.</a:t>
            </a:r>
          </a:p>
        </p:txBody>
      </p:sp>
      <p:sp>
        <p:nvSpPr>
          <p:cNvPr id="4" name="Slide Number Placeholder 5"/>
          <p:cNvSpPr>
            <a:spLocks noGrp="1"/>
          </p:cNvSpPr>
          <p:nvPr>
            <p:ph type="sldNum" sz="quarter" idx="12"/>
          </p:nvPr>
        </p:nvSpPr>
        <p:spPr/>
        <p:txBody>
          <a:bodyPr/>
          <a:lstStyle>
            <a:lvl1pPr>
              <a:defRPr/>
            </a:lvl1pPr>
          </a:lstStyle>
          <a:p>
            <a:pPr>
              <a:defRPr/>
            </a:pPr>
            <a:fld id="{B63ABD3E-53BA-4638-B0E5-8C0CB07D3FD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Slide Blue Bac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143000"/>
          </a:xfrm>
        </p:spPr>
        <p:txBody>
          <a:bodyPr/>
          <a:lstStyle>
            <a:lvl1pPr>
              <a:defRPr sz="3500"/>
            </a:lvl1pPr>
          </a:lstStyle>
          <a:p>
            <a:r>
              <a:rPr lang="en-US" dirty="0"/>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fld id="{10763BB2-241D-4CDF-9C33-2F9343129129}" type="datetime1">
              <a:rPr lang="en-US"/>
              <a:pPr>
                <a:defRPr/>
              </a:pPr>
              <a:t>6/18/2018</a:t>
            </a:fld>
            <a:endParaRPr lang="en-US" dirty="0"/>
          </a:p>
        </p:txBody>
      </p:sp>
      <p:sp>
        <p:nvSpPr>
          <p:cNvPr id="4" name="Footer Placeholder 3"/>
          <p:cNvSpPr>
            <a:spLocks noGrp="1"/>
          </p:cNvSpPr>
          <p:nvPr>
            <p:ph type="ftr" sz="quarter" idx="11"/>
          </p:nvPr>
        </p:nvSpPr>
        <p:spPr/>
        <p:txBody>
          <a:bodyPr/>
          <a:lstStyle>
            <a:lvl1pPr>
              <a:defRPr smtClean="0"/>
            </a:lvl1pPr>
          </a:lstStyle>
          <a:p>
            <a:pPr>
              <a:defRPr/>
            </a:pPr>
            <a:r>
              <a:rPr lang="en-US" dirty="0"/>
              <a:t>American Society for Nutrition, Inc.</a:t>
            </a:r>
          </a:p>
        </p:txBody>
      </p:sp>
      <p:sp>
        <p:nvSpPr>
          <p:cNvPr id="5" name="Slide Number Placeholder 4"/>
          <p:cNvSpPr>
            <a:spLocks noGrp="1"/>
          </p:cNvSpPr>
          <p:nvPr>
            <p:ph type="sldNum" sz="quarter" idx="12"/>
          </p:nvPr>
        </p:nvSpPr>
        <p:spPr/>
        <p:txBody>
          <a:bodyPr/>
          <a:lstStyle>
            <a:lvl1pPr>
              <a:defRPr smtClean="0"/>
            </a:lvl1pPr>
          </a:lstStyle>
          <a:p>
            <a:pPr>
              <a:defRPr/>
            </a:pPr>
            <a:fld id="{5D299010-EDD1-47C8-83E9-1AAC13DC9CC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Slide White Bac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lvl1pPr>
              <a:defRPr sz="3500"/>
            </a:lvl1pPr>
          </a:lstStyle>
          <a:p>
            <a:r>
              <a:rPr lang="en-US" dirty="0"/>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fld id="{B3EE3A04-9167-4DF8-BEEA-72116EF2BE57}" type="datetime1">
              <a:rPr lang="en-US"/>
              <a:pPr>
                <a:defRPr/>
              </a:pPr>
              <a:t>6/18/2018</a:t>
            </a:fld>
            <a:endParaRPr lang="en-US" dirty="0"/>
          </a:p>
        </p:txBody>
      </p:sp>
      <p:sp>
        <p:nvSpPr>
          <p:cNvPr id="4" name="Footer Placeholder 3"/>
          <p:cNvSpPr>
            <a:spLocks noGrp="1"/>
          </p:cNvSpPr>
          <p:nvPr>
            <p:ph type="ftr" sz="quarter" idx="11"/>
          </p:nvPr>
        </p:nvSpPr>
        <p:spPr/>
        <p:txBody>
          <a:bodyPr/>
          <a:lstStyle>
            <a:lvl1pPr>
              <a:defRPr smtClean="0"/>
            </a:lvl1pPr>
          </a:lstStyle>
          <a:p>
            <a:pPr>
              <a:defRPr/>
            </a:pPr>
            <a:r>
              <a:rPr lang="en-US" dirty="0"/>
              <a:t>American Society for Nutrition, Inc.</a:t>
            </a:r>
          </a:p>
        </p:txBody>
      </p:sp>
      <p:sp>
        <p:nvSpPr>
          <p:cNvPr id="5" name="Slide Number Placeholder 4"/>
          <p:cNvSpPr>
            <a:spLocks noGrp="1"/>
          </p:cNvSpPr>
          <p:nvPr>
            <p:ph type="sldNum" sz="quarter" idx="12"/>
          </p:nvPr>
        </p:nvSpPr>
        <p:spPr/>
        <p:txBody>
          <a:bodyPr/>
          <a:lstStyle>
            <a:lvl1pPr>
              <a:defRPr smtClean="0"/>
            </a:lvl1pPr>
          </a:lstStyle>
          <a:p>
            <a:pPr>
              <a:defRPr/>
            </a:pPr>
            <a:fld id="{353138E9-8A1C-4868-8E45-B49557B2952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655112A-0B89-534F-8CCB-1DC617CFFE4A}" type="datetimeFigureOut">
              <a:rPr lang="en-US" smtClean="0"/>
              <a:t>6/18/2018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96B301-7309-D145-8D56-525AEA31B84F}"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 y="7"/>
            <a:ext cx="12227119" cy="6928701"/>
          </a:xfrm>
          <a:prstGeom prst="rect">
            <a:avLst/>
          </a:prstGeom>
        </p:spPr>
      </p:pic>
    </p:spTree>
    <p:extLst>
      <p:ext uri="{BB962C8B-B14F-4D97-AF65-F5344CB8AC3E}">
        <p14:creationId xmlns:p14="http://schemas.microsoft.com/office/powerpoint/2010/main" val="570770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13931A6-5CA5-4798-A5BE-901D775B454E}" type="datetime1">
              <a:rPr lang="en-US"/>
              <a:pPr>
                <a:defRPr/>
              </a:pPr>
              <a:t>6/18/2018</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dirty="0">
                <a:solidFill>
                  <a:srgbClr val="898989"/>
                </a:solidFill>
                <a:latin typeface="Calibri" pitchFamily="34" charset="0"/>
              </a:defRPr>
            </a:lvl1pPr>
          </a:lstStyle>
          <a:p>
            <a:pPr>
              <a:defRPr/>
            </a:pPr>
            <a:r>
              <a:rPr lang="en-US" dirty="0"/>
              <a:t>American Society for Nutrition, Inc.</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6E746CF-02E8-4409-9476-F3A5AF04AE1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78" r:id="rId9"/>
    <p:sldLayoutId id="2147483679" r:id="rId10"/>
  </p:sldLayoutIdLst>
  <p:hf hd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Franklin Gothic Medium" pitchFamily="34" charset="0"/>
        </a:defRPr>
      </a:lvl2pPr>
      <a:lvl3pPr algn="ctr" rtl="0" eaLnBrk="0" fontAlgn="base" hangingPunct="0">
        <a:spcBef>
          <a:spcPct val="0"/>
        </a:spcBef>
        <a:spcAft>
          <a:spcPct val="0"/>
        </a:spcAft>
        <a:defRPr sz="4400" b="1">
          <a:solidFill>
            <a:schemeClr val="tx1"/>
          </a:solidFill>
          <a:latin typeface="Franklin Gothic Medium" pitchFamily="34" charset="0"/>
        </a:defRPr>
      </a:lvl3pPr>
      <a:lvl4pPr algn="ctr" rtl="0" eaLnBrk="0" fontAlgn="base" hangingPunct="0">
        <a:spcBef>
          <a:spcPct val="0"/>
        </a:spcBef>
        <a:spcAft>
          <a:spcPct val="0"/>
        </a:spcAft>
        <a:defRPr sz="4400" b="1">
          <a:solidFill>
            <a:schemeClr val="tx1"/>
          </a:solidFill>
          <a:latin typeface="Franklin Gothic Medium" pitchFamily="34" charset="0"/>
        </a:defRPr>
      </a:lvl4pPr>
      <a:lvl5pPr algn="ctr" rtl="0" eaLnBrk="0" fontAlgn="base" hangingPunct="0">
        <a:spcBef>
          <a:spcPct val="0"/>
        </a:spcBef>
        <a:spcAft>
          <a:spcPct val="0"/>
        </a:spcAft>
        <a:defRPr sz="4400" b="1">
          <a:solidFill>
            <a:schemeClr val="tx1"/>
          </a:solidFill>
          <a:latin typeface="Franklin Gothic Medium"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gif"/><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hyperlink" Target="http://www.who.int/about/who_reform/managerial/accountability-framework.pdf)" TargetMode="Externa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urldefense.proofpoint.com/v2/url?u=http-3A__www.nutrition.org_trust&amp;d=DwMF-g&amp;c=r_tSStIHV2ie60z4DgB-pQ&amp;r=lJEsoo8y186vOwJReX9IbRpxBLzb_a2pTHz-wRw9RFo&amp;m=bGkxSQzg1KYcAmskdVivbji_Prjp_CEMdi1qTp8vsfY&amp;s=tN3bW9ClgreF0b4vZxVhonwt1fw_NJeoVHWFxI-bhyc&amp;e=" TargetMode="External"/><Relationship Id="rId2" Type="http://schemas.openxmlformats.org/officeDocument/2006/relationships/hyperlink" Target="mailto:trust@nutrition.org"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559E60-6392-C648-BD2C-B5FA11C35DD8}"/>
              </a:ext>
            </a:extLst>
          </p:cNvPr>
          <p:cNvSpPr/>
          <p:nvPr/>
        </p:nvSpPr>
        <p:spPr>
          <a:xfrm>
            <a:off x="2133600" y="1524000"/>
            <a:ext cx="8686800" cy="3354765"/>
          </a:xfrm>
          <a:prstGeom prst="rect">
            <a:avLst/>
          </a:prstGeom>
        </p:spPr>
        <p:txBody>
          <a:bodyPr wrap="square">
            <a:spAutoFit/>
          </a:bodyPr>
          <a:lstStyle/>
          <a:p>
            <a:pPr algn="ctr"/>
            <a:r>
              <a:rPr lang="en-US" sz="3600" b="1" dirty="0">
                <a:ea typeface="Arial" charset="0"/>
                <a:cs typeface="Arial" charset="0"/>
              </a:rPr>
              <a:t>Ensuring Trust in Nutrition Research</a:t>
            </a:r>
            <a:br>
              <a:rPr lang="en-US" sz="3600" dirty="0">
                <a:ea typeface="Arial" charset="0"/>
                <a:cs typeface="Arial" charset="0"/>
              </a:rPr>
            </a:br>
            <a:br>
              <a:rPr lang="en-US" sz="3600" dirty="0">
                <a:ea typeface="Arial" charset="0"/>
                <a:cs typeface="Arial" charset="0"/>
              </a:rPr>
            </a:br>
            <a:r>
              <a:rPr lang="en-US" sz="2800" i="1" dirty="0">
                <a:ea typeface="Arial" charset="0"/>
                <a:cs typeface="Arial" charset="0"/>
              </a:rPr>
              <a:t>Results of the ASN committee on Public Trust</a:t>
            </a:r>
            <a:br>
              <a:rPr lang="en-US" sz="3600" i="1" dirty="0">
                <a:ea typeface="Arial" charset="0"/>
                <a:cs typeface="Arial" charset="0"/>
              </a:rPr>
            </a:br>
            <a:br>
              <a:rPr lang="en-US" sz="1400" dirty="0">
                <a:ea typeface="Arial" charset="0"/>
                <a:cs typeface="Arial" charset="0"/>
              </a:rPr>
            </a:br>
            <a:r>
              <a:rPr lang="en-US" sz="3200" dirty="0">
                <a:solidFill>
                  <a:schemeClr val="accent2">
                    <a:lumMod val="75000"/>
                  </a:schemeClr>
                </a:solidFill>
                <a:ea typeface="Arial" charset="0"/>
                <a:cs typeface="Arial" charset="0"/>
              </a:rPr>
              <a:t>Patrick J. Stover, PhD</a:t>
            </a:r>
            <a:br>
              <a:rPr lang="en-US" sz="3200" dirty="0">
                <a:solidFill>
                  <a:schemeClr val="accent2">
                    <a:lumMod val="75000"/>
                  </a:schemeClr>
                </a:solidFill>
                <a:ea typeface="Arial" charset="0"/>
                <a:cs typeface="Arial" charset="0"/>
              </a:rPr>
            </a:br>
            <a:r>
              <a:rPr lang="en-US" sz="2400" dirty="0">
                <a:ea typeface="Arial" charset="0"/>
                <a:cs typeface="Arial" charset="0"/>
              </a:rPr>
              <a:t>Vice Chancellor, Dean &amp; Acting Director of </a:t>
            </a:r>
            <a:r>
              <a:rPr lang="en-US" sz="2400" dirty="0" err="1">
                <a:ea typeface="Arial" charset="0"/>
                <a:cs typeface="Arial" charset="0"/>
              </a:rPr>
              <a:t>AgriLife</a:t>
            </a:r>
            <a:r>
              <a:rPr lang="en-US" sz="2400" dirty="0">
                <a:ea typeface="Arial" charset="0"/>
                <a:cs typeface="Arial" charset="0"/>
              </a:rPr>
              <a:t> Research</a:t>
            </a:r>
            <a:br>
              <a:rPr lang="en-US" sz="2400" dirty="0">
                <a:ea typeface="Arial" charset="0"/>
                <a:cs typeface="Arial" charset="0"/>
              </a:rPr>
            </a:br>
            <a:r>
              <a:rPr lang="en-US" sz="2400" dirty="0">
                <a:ea typeface="Arial" charset="0"/>
                <a:cs typeface="Arial" charset="0"/>
              </a:rPr>
              <a:t>Texas A&amp;M University System</a:t>
            </a:r>
            <a:br>
              <a:rPr lang="en-US" dirty="0">
                <a:solidFill>
                  <a:schemeClr val="accent2">
                    <a:lumMod val="75000"/>
                  </a:schemeClr>
                </a:solidFill>
                <a:ea typeface="Arial" charset="0"/>
                <a:cs typeface="Arial" charset="0"/>
              </a:rPr>
            </a:br>
            <a:endParaRPr lang="en-US" dirty="0"/>
          </a:p>
        </p:txBody>
      </p:sp>
    </p:spTree>
    <p:extLst>
      <p:ext uri="{BB962C8B-B14F-4D97-AF65-F5344CB8AC3E}">
        <p14:creationId xmlns:p14="http://schemas.microsoft.com/office/powerpoint/2010/main" val="3471854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A27E1-FF37-8447-A3DF-82339C591792}"/>
              </a:ext>
            </a:extLst>
          </p:cNvPr>
          <p:cNvSpPr>
            <a:spLocks noGrp="1"/>
          </p:cNvSpPr>
          <p:nvPr>
            <p:ph type="title"/>
          </p:nvPr>
        </p:nvSpPr>
        <p:spPr>
          <a:xfrm>
            <a:off x="-76200" y="0"/>
            <a:ext cx="12268200" cy="1858962"/>
          </a:xfrm>
        </p:spPr>
        <p:txBody>
          <a:bodyPr>
            <a:normAutofit/>
          </a:bodyPr>
          <a:lstStyle/>
          <a:p>
            <a:r>
              <a:rPr lang="en-US" sz="3200" b="1" dirty="0">
                <a:latin typeface="Arial" panose="020B0604020202020204" pitchFamily="34" charset="0"/>
                <a:cs typeface="Arial" panose="020B0604020202020204" pitchFamily="34" charset="0"/>
              </a:rPr>
              <a:t>ASN Advisory Committee Framework: </a:t>
            </a:r>
            <a:br>
              <a:rPr lang="en-US" sz="3200" b="1" dirty="0">
                <a:latin typeface="Arial" panose="020B0604020202020204" pitchFamily="34" charset="0"/>
                <a:cs typeface="Arial" panose="020B0604020202020204" pitchFamily="34" charset="0"/>
              </a:rPr>
            </a:br>
            <a:r>
              <a:rPr lang="en-US" sz="3200" b="1" i="1" dirty="0">
                <a:solidFill>
                  <a:srgbClr val="C00000"/>
                </a:solidFill>
                <a:latin typeface="Arial" panose="020B0604020202020204" pitchFamily="34" charset="0"/>
                <a:cs typeface="Arial" panose="020B0604020202020204" pitchFamily="34" charset="0"/>
              </a:rPr>
              <a:t>Domains of Interest</a:t>
            </a:r>
          </a:p>
        </p:txBody>
      </p:sp>
      <p:sp>
        <p:nvSpPr>
          <p:cNvPr id="3" name="TextBox 2">
            <a:extLst>
              <a:ext uri="{FF2B5EF4-FFF2-40B4-BE49-F238E27FC236}">
                <a16:creationId xmlns:a16="http://schemas.microsoft.com/office/drawing/2014/main" id="{ED7481BE-C339-6D44-AFC5-AB0940979056}"/>
              </a:ext>
            </a:extLst>
          </p:cNvPr>
          <p:cNvSpPr txBox="1"/>
          <p:nvPr/>
        </p:nvSpPr>
        <p:spPr>
          <a:xfrm>
            <a:off x="2514600" y="1524000"/>
            <a:ext cx="8229600" cy="4154984"/>
          </a:xfrm>
          <a:prstGeom prst="rect">
            <a:avLst/>
          </a:prstGeom>
          <a:noFill/>
        </p:spPr>
        <p:txBody>
          <a:bodyPr wrap="square" rtlCol="0">
            <a:spAutoFit/>
          </a:bodyPr>
          <a:lstStyle/>
          <a:p>
            <a:endParaRPr lang="en-US" sz="1200" b="1"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Public Trust</a:t>
            </a:r>
          </a:p>
          <a:p>
            <a:r>
              <a:rPr lang="en-US" sz="3000" dirty="0">
                <a:latin typeface="Arial" panose="020B0604020202020204" pitchFamily="34" charset="0"/>
                <a:cs typeface="Arial" panose="020B0604020202020204" pitchFamily="34" charset="0"/>
              </a:rPr>
              <a:t>Public Benefit</a:t>
            </a:r>
          </a:p>
          <a:p>
            <a:r>
              <a:rPr lang="en-US" sz="3000" dirty="0">
                <a:latin typeface="Arial" panose="020B0604020202020204" pitchFamily="34" charset="0"/>
                <a:cs typeface="Arial" panose="020B0604020202020204" pitchFamily="34" charset="0"/>
              </a:rPr>
              <a:t>Equity</a:t>
            </a:r>
          </a:p>
          <a:p>
            <a:r>
              <a:rPr lang="en-US" sz="3000" dirty="0">
                <a:latin typeface="Arial" panose="020B0604020202020204" pitchFamily="34" charset="0"/>
                <a:cs typeface="Arial" panose="020B0604020202020204" pitchFamily="34" charset="0"/>
              </a:rPr>
              <a:t>Scientific Rigor/Reproducibility</a:t>
            </a:r>
          </a:p>
          <a:p>
            <a:r>
              <a:rPr lang="en-US" sz="3000" dirty="0">
                <a:latin typeface="Arial" panose="020B0604020202020204" pitchFamily="34" charset="0"/>
                <a:cs typeface="Arial" panose="020B0604020202020204" pitchFamily="34" charset="0"/>
              </a:rPr>
              <a:t>COI, Transparency, Objectivity </a:t>
            </a:r>
          </a:p>
          <a:p>
            <a:r>
              <a:rPr lang="en-US" sz="3000" dirty="0">
                <a:latin typeface="Arial" panose="020B0604020202020204" pitchFamily="34" charset="0"/>
                <a:cs typeface="Arial" panose="020B0604020202020204" pitchFamily="34" charset="0"/>
              </a:rPr>
              <a:t>Information Dissemination: </a:t>
            </a:r>
          </a:p>
          <a:p>
            <a:r>
              <a:rPr lang="en-US" sz="3000" dirty="0">
                <a:latin typeface="Arial" panose="020B0604020202020204" pitchFamily="34" charset="0"/>
                <a:cs typeface="Arial" panose="020B0604020202020204" pitchFamily="34" charset="0"/>
              </a:rPr>
              <a:t>	Education, Communication and Marketing</a:t>
            </a:r>
          </a:p>
          <a:p>
            <a:r>
              <a:rPr lang="en-US" sz="3000" dirty="0">
                <a:latin typeface="Arial" panose="020B0604020202020204" pitchFamily="34" charset="0"/>
                <a:cs typeface="Arial" panose="020B0604020202020204" pitchFamily="34" charset="0"/>
              </a:rPr>
              <a:t>Accountability</a:t>
            </a:r>
          </a:p>
          <a:p>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45750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3844809-81AB-8647-8C82-DF5A2B953E74}"/>
              </a:ext>
            </a:extLst>
          </p:cNvPr>
          <p:cNvSpPr>
            <a:spLocks noGrp="1"/>
          </p:cNvSpPr>
          <p:nvPr>
            <p:ph type="title"/>
          </p:nvPr>
        </p:nvSpPr>
        <p:spPr>
          <a:xfrm>
            <a:off x="685800" y="381000"/>
            <a:ext cx="10972800" cy="1143000"/>
          </a:xfrm>
        </p:spPr>
        <p:txBody>
          <a:bodyPr/>
          <a:lstStyle/>
          <a:p>
            <a:r>
              <a:rPr lang="en-US" sz="3600" b="1" dirty="0">
                <a:latin typeface="Arial" panose="020B0604020202020204" pitchFamily="34" charset="0"/>
                <a:cs typeface="Arial" panose="020B0604020202020204" pitchFamily="34" charset="0"/>
              </a:rPr>
              <a:t>Search Strategy</a:t>
            </a:r>
          </a:p>
        </p:txBody>
      </p:sp>
      <p:sp>
        <p:nvSpPr>
          <p:cNvPr id="7" name="Rectangle 6">
            <a:extLst>
              <a:ext uri="{FF2B5EF4-FFF2-40B4-BE49-F238E27FC236}">
                <a16:creationId xmlns:a16="http://schemas.microsoft.com/office/drawing/2014/main" id="{CA041760-3197-9B4C-837D-76802BF88030}"/>
              </a:ext>
            </a:extLst>
          </p:cNvPr>
          <p:cNvSpPr/>
          <p:nvPr/>
        </p:nvSpPr>
        <p:spPr>
          <a:xfrm>
            <a:off x="1006366" y="1828800"/>
            <a:ext cx="10331668" cy="3046988"/>
          </a:xfrm>
          <a:prstGeom prst="rect">
            <a:avLst/>
          </a:prstGeom>
        </p:spPr>
        <p:txBody>
          <a:bodyPr wrap="square">
            <a:spAutoFit/>
          </a:bodyPr>
          <a:lstStyle/>
          <a:p>
            <a:r>
              <a:rPr lang="en-US" sz="3200" dirty="0">
                <a:latin typeface="Arial" panose="020B0604020202020204" pitchFamily="34" charset="0"/>
                <a:cs typeface="Arial" panose="020B0604020202020204" pitchFamily="34" charset="0"/>
              </a:rPr>
              <a:t>Identify relevant publications in three different information sources: </a:t>
            </a:r>
          </a:p>
          <a:p>
            <a:endParaRPr lang="en-US" sz="3200" dirty="0">
              <a:latin typeface="Arial" panose="020B0604020202020204" pitchFamily="34" charset="0"/>
              <a:cs typeface="Arial" panose="020B0604020202020204" pitchFamily="34" charset="0"/>
            </a:endParaRPr>
          </a:p>
          <a:p>
            <a:pPr marL="514350" indent="-514350">
              <a:buAutoNum type="arabicParenBoth"/>
            </a:pPr>
            <a:r>
              <a:rPr lang="en-US" sz="3200" dirty="0">
                <a:latin typeface="Arial" panose="020B0604020202020204" pitchFamily="34" charset="0"/>
                <a:cs typeface="Arial" panose="020B0604020202020204" pitchFamily="34" charset="0"/>
              </a:rPr>
              <a:t> surveys</a:t>
            </a:r>
          </a:p>
          <a:p>
            <a:pPr marL="514350" indent="-514350">
              <a:buAutoNum type="arabicParenBoth"/>
            </a:pPr>
            <a:r>
              <a:rPr lang="en-US" sz="3200" dirty="0">
                <a:latin typeface="Arial" panose="020B0604020202020204" pitchFamily="34" charset="0"/>
                <a:cs typeface="Arial" panose="020B0604020202020204" pitchFamily="34" charset="0"/>
              </a:rPr>
              <a:t> peer-reviewed literature </a:t>
            </a:r>
          </a:p>
          <a:p>
            <a:r>
              <a:rPr lang="en-US" sz="3200" dirty="0">
                <a:latin typeface="Arial" panose="020B0604020202020204" pitchFamily="34" charset="0"/>
                <a:cs typeface="Arial" panose="020B0604020202020204" pitchFamily="34" charset="0"/>
              </a:rPr>
              <a:t>(3) grey literature</a:t>
            </a:r>
          </a:p>
        </p:txBody>
      </p:sp>
    </p:spTree>
    <p:extLst>
      <p:ext uri="{BB962C8B-B14F-4D97-AF65-F5344CB8AC3E}">
        <p14:creationId xmlns:p14="http://schemas.microsoft.com/office/powerpoint/2010/main" val="3017507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0B9189-AAA0-D948-BEDE-5BAB2CFEB76A}"/>
              </a:ext>
            </a:extLst>
          </p:cNvPr>
          <p:cNvSpPr txBox="1"/>
          <p:nvPr/>
        </p:nvSpPr>
        <p:spPr>
          <a:xfrm>
            <a:off x="599661" y="1071801"/>
            <a:ext cx="11201400" cy="4708981"/>
          </a:xfrm>
          <a:prstGeom prst="rect">
            <a:avLst/>
          </a:prstGeom>
          <a:noFill/>
        </p:spPr>
        <p:txBody>
          <a:bodyPr wrap="square" rtlCol="0">
            <a:spAutoFit/>
          </a:bodyPr>
          <a:lstStyle/>
          <a:p>
            <a:pPr marL="342900" indent="-342900">
              <a:buFont typeface="Wingdings" charset="2"/>
              <a:buChar char="v"/>
            </a:pPr>
            <a:endParaRPr lang="en-US" sz="2000" b="1" dirty="0"/>
          </a:p>
          <a:p>
            <a:pPr marL="342900" indent="-342900">
              <a:buFont typeface="Wingdings" charset="2"/>
              <a:buChar char="v"/>
            </a:pPr>
            <a:r>
              <a:rPr lang="en-US" sz="2000" dirty="0">
                <a:solidFill>
                  <a:srgbClr val="000000"/>
                </a:solidFill>
                <a:ea typeface="Arial" charset="0"/>
                <a:cs typeface="Arial" charset="0"/>
              </a:rPr>
              <a:t>Information on public trust directly relevant to food and nutrition identified in the survey databases was very limited</a:t>
            </a:r>
          </a:p>
          <a:p>
            <a:pPr marL="342900" indent="-342900">
              <a:buFont typeface="Wingdings" charset="2"/>
              <a:buChar char="v"/>
            </a:pPr>
            <a:endParaRPr lang="en-US" sz="2000" dirty="0"/>
          </a:p>
          <a:p>
            <a:pPr marL="342900" indent="-342900">
              <a:buFont typeface="Wingdings" charset="2"/>
              <a:buChar char="v"/>
            </a:pPr>
            <a:r>
              <a:rPr lang="en-US" sz="2000" dirty="0"/>
              <a:t>Consumers rely on various sources of information to form their opinions</a:t>
            </a:r>
          </a:p>
          <a:p>
            <a:pPr marL="342900" indent="-342900">
              <a:buFont typeface="Wingdings" charset="2"/>
              <a:buChar char="v"/>
            </a:pPr>
            <a:endParaRPr lang="en-US" sz="2000" dirty="0"/>
          </a:p>
          <a:p>
            <a:pPr marL="342900" indent="-342900">
              <a:buFont typeface="Wingdings" charset="2"/>
              <a:buChar char="v"/>
            </a:pPr>
            <a:r>
              <a:rPr lang="en-US" sz="2000" dirty="0"/>
              <a:t>University-based scientists and government regulators are more trusted sources of information compared to readily accessible media and watchdogs</a:t>
            </a:r>
          </a:p>
          <a:p>
            <a:pPr marL="342900" indent="-342900">
              <a:buFont typeface="Wingdings" charset="2"/>
              <a:buChar char="v"/>
            </a:pPr>
            <a:endParaRPr lang="en-US" sz="2000" dirty="0"/>
          </a:p>
          <a:p>
            <a:pPr marL="342900" indent="-342900">
              <a:buFont typeface="Wingdings" charset="2"/>
              <a:buChar char="v"/>
            </a:pPr>
            <a:r>
              <a:rPr lang="en-US" sz="2000" dirty="0"/>
              <a:t>For issues concerning GMOs, nuclear energy and climate change, the public consistently expresses confidence in scientists as the most credible and trusted sources of information; </a:t>
            </a:r>
            <a:r>
              <a:rPr lang="en-US" sz="2000" i="1" dirty="0">
                <a:solidFill>
                  <a:srgbClr val="FF0000"/>
                </a:solidFill>
              </a:rPr>
              <a:t>except when </a:t>
            </a:r>
            <a:r>
              <a:rPr lang="is-IS" sz="2000" i="1" dirty="0">
                <a:solidFill>
                  <a:srgbClr val="FF0000"/>
                </a:solidFill>
              </a:rPr>
              <a:t>….</a:t>
            </a:r>
            <a:r>
              <a:rPr lang="en-US" sz="2000" i="1" dirty="0">
                <a:solidFill>
                  <a:srgbClr val="FF0000"/>
                </a:solidFill>
              </a:rPr>
              <a:t> </a:t>
            </a:r>
            <a:r>
              <a:rPr lang="en-US" sz="2000" dirty="0"/>
              <a:t>  </a:t>
            </a:r>
          </a:p>
          <a:p>
            <a:pPr marL="342900" indent="-342900">
              <a:buFont typeface="Wingdings" charset="2"/>
              <a:buChar char="v"/>
            </a:pPr>
            <a:endParaRPr lang="en-US" sz="2000" dirty="0"/>
          </a:p>
          <a:p>
            <a:pPr marL="342900" indent="-342900">
              <a:buFont typeface="Wingdings" charset="2"/>
              <a:buChar char="v"/>
            </a:pPr>
            <a:r>
              <a:rPr lang="en-US" sz="2000" dirty="0"/>
              <a:t>Personal beliefs and politics are a source of disagreement among the public and scientists</a:t>
            </a:r>
          </a:p>
          <a:p>
            <a:pPr marL="342900" indent="-342900">
              <a:buFont typeface="Wingdings" charset="2"/>
              <a:buChar char="v"/>
            </a:pPr>
            <a:endParaRPr lang="en-US" sz="2000" b="1" dirty="0"/>
          </a:p>
        </p:txBody>
      </p:sp>
      <p:sp>
        <p:nvSpPr>
          <p:cNvPr id="4" name="Title 1">
            <a:extLst>
              <a:ext uri="{FF2B5EF4-FFF2-40B4-BE49-F238E27FC236}">
                <a16:creationId xmlns:a16="http://schemas.microsoft.com/office/drawing/2014/main" id="{C4B1A85E-0678-BD45-818B-A57C9028ECEE}"/>
              </a:ext>
            </a:extLst>
          </p:cNvPr>
          <p:cNvSpPr>
            <a:spLocks noGrp="1"/>
          </p:cNvSpPr>
          <p:nvPr>
            <p:ph type="title"/>
          </p:nvPr>
        </p:nvSpPr>
        <p:spPr>
          <a:xfrm>
            <a:off x="609600" y="274638"/>
            <a:ext cx="10972800" cy="1143000"/>
          </a:xfrm>
        </p:spPr>
        <p:txBody>
          <a:bodyPr/>
          <a:lstStyle/>
          <a:p>
            <a:r>
              <a:rPr lang="en-US" sz="4000" b="1" dirty="0">
                <a:solidFill>
                  <a:srgbClr val="000000"/>
                </a:solidFill>
                <a:latin typeface="Arial" charset="0"/>
                <a:ea typeface="Arial" charset="0"/>
                <a:cs typeface="Arial" charset="0"/>
              </a:rPr>
              <a:t>Survey Search Results</a:t>
            </a:r>
            <a:br>
              <a:rPr lang="en-US" b="1" dirty="0">
                <a:solidFill>
                  <a:srgbClr val="000000"/>
                </a:solidFill>
                <a:latin typeface="Arial" charset="0"/>
                <a:ea typeface="Arial" charset="0"/>
                <a:cs typeface="Arial" charset="0"/>
              </a:rPr>
            </a:br>
            <a:r>
              <a:rPr lang="en-US" sz="1800" dirty="0"/>
              <a:t> </a:t>
            </a:r>
            <a:r>
              <a:rPr lang="en-US" sz="2400" b="0" i="1" dirty="0">
                <a:solidFill>
                  <a:srgbClr val="FF0000"/>
                </a:solidFill>
                <a:latin typeface="Arial" charset="0"/>
                <a:ea typeface="Arial" charset="0"/>
                <a:cs typeface="Arial" charset="0"/>
              </a:rPr>
              <a:t>https://</a:t>
            </a:r>
            <a:r>
              <a:rPr lang="en-US" sz="2400" b="0" i="1" dirty="0" err="1">
                <a:solidFill>
                  <a:srgbClr val="FF0000"/>
                </a:solidFill>
                <a:latin typeface="Arial" charset="0"/>
                <a:ea typeface="Arial" charset="0"/>
                <a:cs typeface="Arial" charset="0"/>
              </a:rPr>
              <a:t>gssdataexplorer.norc.org</a:t>
            </a:r>
            <a:endParaRPr lang="en-US" b="0" i="1" dirty="0">
              <a:solidFill>
                <a:srgbClr val="FF0000"/>
              </a:solidFill>
              <a:latin typeface="Arial" charset="0"/>
              <a:ea typeface="Arial" charset="0"/>
              <a:cs typeface="Arial" charset="0"/>
            </a:endParaRPr>
          </a:p>
        </p:txBody>
      </p:sp>
    </p:spTree>
    <p:extLst>
      <p:ext uri="{BB962C8B-B14F-4D97-AF65-F5344CB8AC3E}">
        <p14:creationId xmlns:p14="http://schemas.microsoft.com/office/powerpoint/2010/main" val="4008155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8741BFC-A7E4-654C-8B1C-F0CC72A26702}"/>
              </a:ext>
            </a:extLst>
          </p:cNvPr>
          <p:cNvSpPr>
            <a:spLocks noGrp="1"/>
          </p:cNvSpPr>
          <p:nvPr>
            <p:ph type="title"/>
          </p:nvPr>
        </p:nvSpPr>
        <p:spPr>
          <a:xfrm>
            <a:off x="609600" y="274638"/>
            <a:ext cx="10972800" cy="1143000"/>
          </a:xfrm>
        </p:spPr>
        <p:txBody>
          <a:bodyPr/>
          <a:lstStyle/>
          <a:p>
            <a:r>
              <a:rPr lang="en-US" sz="3600" b="1" dirty="0">
                <a:latin typeface="Arial" panose="020B0604020202020204" pitchFamily="34" charset="0"/>
                <a:cs typeface="Arial" panose="020B0604020202020204" pitchFamily="34" charset="0"/>
              </a:rPr>
              <a:t>Peer-reviewed Literature</a:t>
            </a:r>
          </a:p>
        </p:txBody>
      </p:sp>
      <p:sp>
        <p:nvSpPr>
          <p:cNvPr id="7" name="Rectangle 6">
            <a:extLst>
              <a:ext uri="{FF2B5EF4-FFF2-40B4-BE49-F238E27FC236}">
                <a16:creationId xmlns:a16="http://schemas.microsoft.com/office/drawing/2014/main" id="{550E615A-6102-8545-B7C3-799E2259D6EC}"/>
              </a:ext>
            </a:extLst>
          </p:cNvPr>
          <p:cNvSpPr/>
          <p:nvPr/>
        </p:nvSpPr>
        <p:spPr>
          <a:xfrm>
            <a:off x="1019503" y="1524000"/>
            <a:ext cx="10384221" cy="3323987"/>
          </a:xfrm>
          <a:prstGeom prst="rect">
            <a:avLst/>
          </a:prstGeom>
        </p:spPr>
        <p:txBody>
          <a:bodyPr wrap="square">
            <a:spAutoFit/>
          </a:bodyPr>
          <a:lstStyle/>
          <a:p>
            <a:r>
              <a:rPr lang="en-US" sz="3000" dirty="0">
                <a:latin typeface="Arial" panose="020B0604020202020204" pitchFamily="34" charset="0"/>
                <a:cs typeface="Arial" panose="020B0604020202020204" pitchFamily="34" charset="0"/>
              </a:rPr>
              <a:t>Databases queried for publications :</a:t>
            </a:r>
          </a:p>
          <a:p>
            <a:endParaRPr lang="en-US" sz="30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1.  Web of Science-Core Collection</a:t>
            </a:r>
          </a:p>
          <a:p>
            <a:r>
              <a:rPr lang="en-US" sz="3000" dirty="0">
                <a:latin typeface="Arial" panose="020B0604020202020204" pitchFamily="34" charset="0"/>
                <a:cs typeface="Arial" panose="020B0604020202020204" pitchFamily="34" charset="0"/>
              </a:rPr>
              <a:t>2.  PubMed</a:t>
            </a:r>
          </a:p>
          <a:p>
            <a:r>
              <a:rPr lang="en-US" sz="3000" dirty="0">
                <a:latin typeface="Arial" panose="020B0604020202020204" pitchFamily="34" charset="0"/>
                <a:cs typeface="Arial" panose="020B0604020202020204" pitchFamily="34" charset="0"/>
              </a:rPr>
              <a:t>3.  PAIS Index, and </a:t>
            </a:r>
          </a:p>
          <a:p>
            <a:pPr marL="514350" indent="-514350">
              <a:buAutoNum type="arabicPeriod" startAt="4"/>
            </a:pPr>
            <a:r>
              <a:rPr lang="en-US" sz="3000" dirty="0">
                <a:latin typeface="Arial" panose="020B0604020202020204" pitchFamily="34" charset="0"/>
                <a:cs typeface="Arial" panose="020B0604020202020204" pitchFamily="34" charset="0"/>
              </a:rPr>
              <a:t>CABI: CAB Abstracts and Global Health </a:t>
            </a:r>
          </a:p>
          <a:p>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221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F3746D-0D4D-0842-986D-616607BCF58B}"/>
              </a:ext>
            </a:extLst>
          </p:cNvPr>
          <p:cNvSpPr>
            <a:spLocks noGrp="1"/>
          </p:cNvSpPr>
          <p:nvPr>
            <p:ph type="title"/>
          </p:nvPr>
        </p:nvSpPr>
        <p:spPr>
          <a:xfrm>
            <a:off x="609600" y="274638"/>
            <a:ext cx="10972800" cy="1143000"/>
          </a:xfrm>
        </p:spPr>
        <p:txBody>
          <a:bodyPr/>
          <a:lstStyle/>
          <a:p>
            <a:r>
              <a:rPr lang="en-US" sz="4000" dirty="0">
                <a:latin typeface="Arial" panose="020B0604020202020204" pitchFamily="34" charset="0"/>
                <a:cs typeface="Arial" panose="020B0604020202020204" pitchFamily="34" charset="0"/>
              </a:rPr>
              <a:t>Observations …..</a:t>
            </a:r>
          </a:p>
        </p:txBody>
      </p:sp>
      <p:sp>
        <p:nvSpPr>
          <p:cNvPr id="8" name="Rectangle 7">
            <a:extLst>
              <a:ext uri="{FF2B5EF4-FFF2-40B4-BE49-F238E27FC236}">
                <a16:creationId xmlns:a16="http://schemas.microsoft.com/office/drawing/2014/main" id="{0114D279-113B-8C4A-B045-AE60CAD54FF3}"/>
              </a:ext>
            </a:extLst>
          </p:cNvPr>
          <p:cNvSpPr/>
          <p:nvPr/>
        </p:nvSpPr>
        <p:spPr>
          <a:xfrm>
            <a:off x="609600" y="1524000"/>
            <a:ext cx="10583917" cy="353943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Literature contains many </a:t>
            </a:r>
            <a:r>
              <a:rPr lang="en-US" sz="2800" u="sng" dirty="0">
                <a:latin typeface="Arial" panose="020B0604020202020204" pitchFamily="34" charset="0"/>
                <a:cs typeface="Arial" panose="020B0604020202020204" pitchFamily="34" charset="0"/>
              </a:rPr>
              <a:t>opinions</a:t>
            </a:r>
            <a:r>
              <a:rPr lang="en-US" sz="2800" dirty="0">
                <a:latin typeface="Arial" panose="020B0604020202020204" pitchFamily="34" charset="0"/>
                <a:cs typeface="Arial" panose="020B0604020202020204" pitchFamily="34" charset="0"/>
              </a:rPr>
              <a:t> of best practices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”evidence” supporting best practices for public trust is small, especially in food and nutrition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As a result of the literature review, the committee had many proposed recommendations for ASN, but decided to limit the number to 6 high-priority recommendations.</a:t>
            </a:r>
          </a:p>
        </p:txBody>
      </p:sp>
    </p:spTree>
    <p:extLst>
      <p:ext uri="{BB962C8B-B14F-4D97-AF65-F5344CB8AC3E}">
        <p14:creationId xmlns:p14="http://schemas.microsoft.com/office/powerpoint/2010/main" val="456119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FFCC">
              <a:alpha val="22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complexity of modern science </a:t>
            </a:r>
          </a:p>
        </p:txBody>
      </p:sp>
      <p:graphicFrame>
        <p:nvGraphicFramePr>
          <p:cNvPr id="4" name="Diagram 3"/>
          <p:cNvGraphicFramePr/>
          <p:nvPr>
            <p:extLst>
              <p:ext uri="{D42A27DB-BD31-4B8C-83A1-F6EECF244321}">
                <p14:modId xmlns:p14="http://schemas.microsoft.com/office/powerpoint/2010/main" val="813184385"/>
              </p:ext>
            </p:extLst>
          </p:nvPr>
        </p:nvGraphicFramePr>
        <p:xfrm>
          <a:off x="1564166" y="334927"/>
          <a:ext cx="9017001"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708032" y="3100959"/>
            <a:ext cx="2911967" cy="646331"/>
          </a:xfrm>
          <a:prstGeom prst="rect">
            <a:avLst/>
          </a:prstGeom>
          <a:solidFill>
            <a:schemeClr val="tx1"/>
          </a:solidFill>
        </p:spPr>
        <p:txBody>
          <a:bodyPr wrap="square" rtlCol="0">
            <a:spAutoFit/>
          </a:bodyPr>
          <a:lstStyle/>
          <a:p>
            <a:r>
              <a:rPr lang="en-US" sz="3600" b="1" dirty="0">
                <a:solidFill>
                  <a:schemeClr val="bg1"/>
                </a:solidFill>
              </a:rPr>
              <a:t>Public Trust</a:t>
            </a:r>
          </a:p>
        </p:txBody>
      </p:sp>
      <p:sp>
        <p:nvSpPr>
          <p:cNvPr id="7" name="Lightning Bolt 6"/>
          <p:cNvSpPr/>
          <p:nvPr/>
        </p:nvSpPr>
        <p:spPr>
          <a:xfrm rot="20224698">
            <a:off x="3332630" y="833542"/>
            <a:ext cx="762000" cy="552450"/>
          </a:xfrm>
          <a:prstGeom prst="lightningBolt">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97149" y="4645587"/>
            <a:ext cx="857927" cy="338554"/>
          </a:xfrm>
          <a:prstGeom prst="rect">
            <a:avLst/>
          </a:prstGeom>
          <a:noFill/>
        </p:spPr>
        <p:txBody>
          <a:bodyPr wrap="none" rtlCol="0">
            <a:spAutoFit/>
          </a:bodyPr>
          <a:lstStyle/>
          <a:p>
            <a:r>
              <a:rPr lang="en-US" sz="1600" b="1" i="1" dirty="0">
                <a:ea typeface="Arial" charset="0"/>
                <a:cs typeface="Arial" charset="0"/>
              </a:rPr>
              <a:t>Beliefs</a:t>
            </a:r>
          </a:p>
        </p:txBody>
      </p:sp>
      <p:sp>
        <p:nvSpPr>
          <p:cNvPr id="9" name="Lightning Bolt 8"/>
          <p:cNvSpPr/>
          <p:nvPr/>
        </p:nvSpPr>
        <p:spPr>
          <a:xfrm rot="20554947">
            <a:off x="2233761" y="2845353"/>
            <a:ext cx="762000" cy="552450"/>
          </a:xfrm>
          <a:prstGeom prst="lightningBolt">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50697" y="3022400"/>
            <a:ext cx="915635" cy="338554"/>
          </a:xfrm>
          <a:prstGeom prst="rect">
            <a:avLst/>
          </a:prstGeom>
          <a:noFill/>
        </p:spPr>
        <p:txBody>
          <a:bodyPr wrap="none" rtlCol="0">
            <a:spAutoFit/>
          </a:bodyPr>
          <a:lstStyle/>
          <a:p>
            <a:r>
              <a:rPr lang="en-US" sz="1600" b="1" i="1" dirty="0"/>
              <a:t>Politics</a:t>
            </a:r>
          </a:p>
        </p:txBody>
      </p:sp>
      <p:sp>
        <p:nvSpPr>
          <p:cNvPr id="11" name="Lightning Bolt 10"/>
          <p:cNvSpPr/>
          <p:nvPr/>
        </p:nvSpPr>
        <p:spPr>
          <a:xfrm rot="6319129">
            <a:off x="7457824" y="681403"/>
            <a:ext cx="762000" cy="552450"/>
          </a:xfrm>
          <a:prstGeom prst="lightningBolt">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97234" y="3210271"/>
            <a:ext cx="845103" cy="338554"/>
          </a:xfrm>
          <a:prstGeom prst="rect">
            <a:avLst/>
          </a:prstGeom>
          <a:noFill/>
        </p:spPr>
        <p:txBody>
          <a:bodyPr wrap="none" rtlCol="0">
            <a:spAutoFit/>
          </a:bodyPr>
          <a:lstStyle/>
          <a:p>
            <a:r>
              <a:rPr lang="en-US" sz="1600" b="1" i="1" dirty="0"/>
              <a:t>Biases</a:t>
            </a:r>
          </a:p>
        </p:txBody>
      </p:sp>
      <p:sp>
        <p:nvSpPr>
          <p:cNvPr id="13" name="Lightning Bolt 12"/>
          <p:cNvSpPr/>
          <p:nvPr/>
        </p:nvSpPr>
        <p:spPr>
          <a:xfrm rot="7711676">
            <a:off x="9339473" y="2845353"/>
            <a:ext cx="762000" cy="552450"/>
          </a:xfrm>
          <a:prstGeom prst="lightningBolt">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ge result for asn 192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107" y="5357379"/>
            <a:ext cx="1457325" cy="14573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972849" y="5925282"/>
            <a:ext cx="3219151" cy="338554"/>
          </a:xfrm>
          <a:prstGeom prst="rect">
            <a:avLst/>
          </a:prstGeom>
        </p:spPr>
        <p:txBody>
          <a:bodyPr wrap="none">
            <a:spAutoFit/>
          </a:bodyPr>
          <a:lstStyle/>
          <a:p>
            <a:r>
              <a:rPr lang="en-US" sz="1600" b="1" i="1" dirty="0">
                <a:ea typeface="Arial" charset="0"/>
                <a:cs typeface="Arial" charset="0"/>
              </a:rPr>
              <a:t>Complexity of modern science </a:t>
            </a:r>
          </a:p>
        </p:txBody>
      </p:sp>
      <p:sp>
        <p:nvSpPr>
          <p:cNvPr id="5" name="TextBox 4"/>
          <p:cNvSpPr txBox="1"/>
          <p:nvPr/>
        </p:nvSpPr>
        <p:spPr>
          <a:xfrm>
            <a:off x="147371" y="1077662"/>
            <a:ext cx="2719014" cy="338554"/>
          </a:xfrm>
          <a:prstGeom prst="rect">
            <a:avLst/>
          </a:prstGeom>
          <a:noFill/>
        </p:spPr>
        <p:txBody>
          <a:bodyPr wrap="none" rtlCol="0">
            <a:spAutoFit/>
          </a:bodyPr>
          <a:lstStyle/>
          <a:p>
            <a:r>
              <a:rPr lang="en-US" sz="1600" b="1" i="1" dirty="0"/>
              <a:t>Iterative nature of science</a:t>
            </a:r>
          </a:p>
        </p:txBody>
      </p:sp>
      <p:sp>
        <p:nvSpPr>
          <p:cNvPr id="16" name="Rectangle 15"/>
          <p:cNvSpPr/>
          <p:nvPr/>
        </p:nvSpPr>
        <p:spPr>
          <a:xfrm>
            <a:off x="8412120" y="906166"/>
            <a:ext cx="3595856" cy="338554"/>
          </a:xfrm>
          <a:prstGeom prst="rect">
            <a:avLst/>
          </a:prstGeom>
        </p:spPr>
        <p:txBody>
          <a:bodyPr wrap="none">
            <a:spAutoFit/>
          </a:bodyPr>
          <a:lstStyle/>
          <a:p>
            <a:r>
              <a:rPr lang="en-US" sz="1600" b="1" i="1">
                <a:ea typeface="Arial" charset="0"/>
                <a:cs typeface="Arial" charset="0"/>
              </a:rPr>
              <a:t>Failures of professional </a:t>
            </a:r>
            <a:r>
              <a:rPr lang="en-US" sz="1600" b="1" i="1" dirty="0">
                <a:ea typeface="Arial" charset="0"/>
                <a:cs typeface="Arial" charset="0"/>
              </a:rPr>
              <a:t>standards </a:t>
            </a:r>
          </a:p>
        </p:txBody>
      </p:sp>
      <p:sp>
        <p:nvSpPr>
          <p:cNvPr id="17" name="TextBox 16"/>
          <p:cNvSpPr txBox="1"/>
          <p:nvPr/>
        </p:nvSpPr>
        <p:spPr>
          <a:xfrm>
            <a:off x="9601200" y="1826495"/>
            <a:ext cx="2683748" cy="584775"/>
          </a:xfrm>
          <a:prstGeom prst="rect">
            <a:avLst/>
          </a:prstGeom>
          <a:noFill/>
        </p:spPr>
        <p:txBody>
          <a:bodyPr wrap="none" rtlCol="0">
            <a:spAutoFit/>
          </a:bodyPr>
          <a:lstStyle/>
          <a:p>
            <a:r>
              <a:rPr lang="en-US" sz="1600" b="1" i="1" dirty="0"/>
              <a:t>Growing polarization of </a:t>
            </a:r>
          </a:p>
          <a:p>
            <a:r>
              <a:rPr lang="en-US" sz="1600" b="1" i="1" dirty="0"/>
              <a:t>social and policy sectors </a:t>
            </a:r>
          </a:p>
        </p:txBody>
      </p:sp>
      <p:sp>
        <p:nvSpPr>
          <p:cNvPr id="18" name="TextBox 17"/>
          <p:cNvSpPr txBox="1"/>
          <p:nvPr/>
        </p:nvSpPr>
        <p:spPr>
          <a:xfrm>
            <a:off x="7482973" y="242094"/>
            <a:ext cx="4281941" cy="338554"/>
          </a:xfrm>
          <a:prstGeom prst="rect">
            <a:avLst/>
          </a:prstGeom>
          <a:noFill/>
        </p:spPr>
        <p:txBody>
          <a:bodyPr wrap="none" rtlCol="0">
            <a:spAutoFit/>
          </a:bodyPr>
          <a:lstStyle/>
          <a:p>
            <a:r>
              <a:rPr lang="en-US" sz="1600" b="1" dirty="0"/>
              <a:t>Steady erosion of public trust in expertise</a:t>
            </a:r>
          </a:p>
        </p:txBody>
      </p:sp>
      <p:sp>
        <p:nvSpPr>
          <p:cNvPr id="21" name="TextBox 20"/>
          <p:cNvSpPr txBox="1"/>
          <p:nvPr/>
        </p:nvSpPr>
        <p:spPr>
          <a:xfrm>
            <a:off x="137357" y="2142243"/>
            <a:ext cx="2487722" cy="584775"/>
          </a:xfrm>
          <a:prstGeom prst="rect">
            <a:avLst/>
          </a:prstGeom>
          <a:noFill/>
        </p:spPr>
        <p:txBody>
          <a:bodyPr wrap="square" rtlCol="0">
            <a:spAutoFit/>
          </a:bodyPr>
          <a:lstStyle/>
          <a:p>
            <a:r>
              <a:rPr lang="en-US" sz="1600" b="1" i="1" dirty="0"/>
              <a:t>S</a:t>
            </a:r>
            <a:r>
              <a:rPr lang="en-US" sz="1600" b="1" i="1"/>
              <a:t>ize </a:t>
            </a:r>
            <a:r>
              <a:rPr lang="en-US" sz="1600" b="1" i="1" dirty="0"/>
              <a:t>of the food and agriculture economy </a:t>
            </a:r>
          </a:p>
        </p:txBody>
      </p:sp>
      <p:sp>
        <p:nvSpPr>
          <p:cNvPr id="22" name="TextBox 21"/>
          <p:cNvSpPr txBox="1"/>
          <p:nvPr/>
        </p:nvSpPr>
        <p:spPr>
          <a:xfrm>
            <a:off x="28132" y="167827"/>
            <a:ext cx="4397358" cy="338554"/>
          </a:xfrm>
          <a:prstGeom prst="rect">
            <a:avLst/>
          </a:prstGeom>
          <a:noFill/>
        </p:spPr>
        <p:txBody>
          <a:bodyPr wrap="none" rtlCol="0">
            <a:spAutoFit/>
          </a:bodyPr>
          <a:lstStyle/>
          <a:p>
            <a:r>
              <a:rPr lang="en-US" sz="1600" b="1" i="1" dirty="0"/>
              <a:t>Failures of scientific and ethical standards </a:t>
            </a:r>
          </a:p>
        </p:txBody>
      </p:sp>
      <p:sp>
        <p:nvSpPr>
          <p:cNvPr id="23" name="TextBox 22"/>
          <p:cNvSpPr txBox="1"/>
          <p:nvPr/>
        </p:nvSpPr>
        <p:spPr>
          <a:xfrm>
            <a:off x="1399522" y="5448228"/>
            <a:ext cx="1581313" cy="584775"/>
          </a:xfrm>
          <a:prstGeom prst="rect">
            <a:avLst/>
          </a:prstGeom>
          <a:noFill/>
        </p:spPr>
        <p:txBody>
          <a:bodyPr wrap="square" rtlCol="0">
            <a:spAutoFit/>
          </a:bodyPr>
          <a:lstStyle/>
          <a:p>
            <a:r>
              <a:rPr lang="en-US" sz="1600" b="1" i="1" dirty="0"/>
              <a:t>Information explosion</a:t>
            </a:r>
          </a:p>
        </p:txBody>
      </p:sp>
      <p:sp>
        <p:nvSpPr>
          <p:cNvPr id="26" name="Lightning Bolt 25"/>
          <p:cNvSpPr/>
          <p:nvPr/>
        </p:nvSpPr>
        <p:spPr>
          <a:xfrm rot="17151107">
            <a:off x="2768041" y="4996567"/>
            <a:ext cx="762000" cy="552450"/>
          </a:xfrm>
          <a:prstGeom prst="lightningBolt">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ightning Bolt 26"/>
          <p:cNvSpPr/>
          <p:nvPr/>
        </p:nvSpPr>
        <p:spPr>
          <a:xfrm rot="9850389">
            <a:off x="8801052" y="5099421"/>
            <a:ext cx="762000" cy="552450"/>
          </a:xfrm>
          <a:prstGeom prst="lightningBolt">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625615" y="4863453"/>
            <a:ext cx="2540097" cy="584775"/>
          </a:xfrm>
          <a:prstGeom prst="rect">
            <a:avLst/>
          </a:prstGeom>
        </p:spPr>
        <p:txBody>
          <a:bodyPr wrap="square">
            <a:spAutoFit/>
          </a:bodyPr>
          <a:lstStyle/>
          <a:p>
            <a:r>
              <a:rPr lang="en-US" sz="1600" b="1" i="1" dirty="0">
                <a:ea typeface="Arial" charset="0"/>
                <a:cs typeface="Arial" charset="0"/>
              </a:rPr>
              <a:t>Beneficiaries of Public Funds</a:t>
            </a:r>
          </a:p>
        </p:txBody>
      </p:sp>
      <p:sp>
        <p:nvSpPr>
          <p:cNvPr id="29" name="Rectangle 28"/>
          <p:cNvSpPr/>
          <p:nvPr/>
        </p:nvSpPr>
        <p:spPr>
          <a:xfrm>
            <a:off x="9996283" y="3835114"/>
            <a:ext cx="2540097" cy="338554"/>
          </a:xfrm>
          <a:prstGeom prst="rect">
            <a:avLst/>
          </a:prstGeom>
        </p:spPr>
        <p:txBody>
          <a:bodyPr wrap="square">
            <a:spAutoFit/>
          </a:bodyPr>
          <a:lstStyle/>
          <a:p>
            <a:r>
              <a:rPr lang="en-US" sz="1600" b="1" i="1">
                <a:ea typeface="Arial" charset="0"/>
                <a:cs typeface="Arial" charset="0"/>
              </a:rPr>
              <a:t>Deficit perspectives</a:t>
            </a:r>
            <a:endParaRPr lang="en-US" sz="1600" b="1" i="1" dirty="0">
              <a:ea typeface="Arial" charset="0"/>
              <a:cs typeface="Arial" charset="0"/>
            </a:endParaRPr>
          </a:p>
        </p:txBody>
      </p:sp>
      <p:sp>
        <p:nvSpPr>
          <p:cNvPr id="30" name="TextBox 29"/>
          <p:cNvSpPr txBox="1"/>
          <p:nvPr/>
        </p:nvSpPr>
        <p:spPr>
          <a:xfrm>
            <a:off x="170884" y="3933795"/>
            <a:ext cx="1997663" cy="338554"/>
          </a:xfrm>
          <a:prstGeom prst="rect">
            <a:avLst/>
          </a:prstGeom>
          <a:noFill/>
        </p:spPr>
        <p:txBody>
          <a:bodyPr wrap="none" rtlCol="0">
            <a:spAutoFit/>
          </a:bodyPr>
          <a:lstStyle/>
          <a:p>
            <a:r>
              <a:rPr lang="en-US" sz="1600" b="1" i="1"/>
              <a:t>Predatory </a:t>
            </a:r>
            <a:r>
              <a:rPr lang="en-US" sz="1600" b="1" i="1" dirty="0"/>
              <a:t>journals</a:t>
            </a:r>
          </a:p>
        </p:txBody>
      </p:sp>
      <p:sp>
        <p:nvSpPr>
          <p:cNvPr id="31" name="TextBox 30"/>
          <p:cNvSpPr txBox="1"/>
          <p:nvPr/>
        </p:nvSpPr>
        <p:spPr>
          <a:xfrm>
            <a:off x="2066383" y="6104470"/>
            <a:ext cx="1581313" cy="338554"/>
          </a:xfrm>
          <a:prstGeom prst="rect">
            <a:avLst/>
          </a:prstGeom>
          <a:noFill/>
        </p:spPr>
        <p:txBody>
          <a:bodyPr wrap="square" rtlCol="0">
            <a:spAutoFit/>
          </a:bodyPr>
          <a:lstStyle/>
          <a:p>
            <a:r>
              <a:rPr lang="en-US" sz="1600" b="1" i="1"/>
              <a:t>Financial Gain</a:t>
            </a:r>
            <a:endParaRPr lang="en-US" sz="1600" b="1" i="1" dirty="0"/>
          </a:p>
        </p:txBody>
      </p:sp>
    </p:spTree>
    <p:extLst>
      <p:ext uri="{BB962C8B-B14F-4D97-AF65-F5344CB8AC3E}">
        <p14:creationId xmlns:p14="http://schemas.microsoft.com/office/powerpoint/2010/main" val="1662363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7D88-3895-4348-A883-D57DC81068C3}"/>
              </a:ext>
            </a:extLst>
          </p:cNvPr>
          <p:cNvSpPr>
            <a:spLocks noGrp="1"/>
          </p:cNvSpPr>
          <p:nvPr>
            <p:ph type="title"/>
          </p:nvPr>
        </p:nvSpPr>
        <p:spPr>
          <a:xfrm>
            <a:off x="609600" y="-304800"/>
            <a:ext cx="10972800" cy="1143000"/>
          </a:xfrm>
        </p:spPr>
        <p:txBody>
          <a:bodyPr/>
          <a:lstStyle/>
          <a:p>
            <a:r>
              <a:rPr lang="en-US" dirty="0"/>
              <a:t>Public Benefit</a:t>
            </a:r>
          </a:p>
        </p:txBody>
      </p:sp>
      <p:sp>
        <p:nvSpPr>
          <p:cNvPr id="3" name="TextBox 2">
            <a:extLst>
              <a:ext uri="{FF2B5EF4-FFF2-40B4-BE49-F238E27FC236}">
                <a16:creationId xmlns:a16="http://schemas.microsoft.com/office/drawing/2014/main" id="{07DC5955-5C58-B146-AF69-189AE8CCC765}"/>
              </a:ext>
            </a:extLst>
          </p:cNvPr>
          <p:cNvSpPr txBox="1"/>
          <p:nvPr/>
        </p:nvSpPr>
        <p:spPr>
          <a:xfrm>
            <a:off x="228600" y="639762"/>
            <a:ext cx="11764926" cy="6494085"/>
          </a:xfrm>
          <a:prstGeom prst="rect">
            <a:avLst/>
          </a:prstGeom>
          <a:noFill/>
        </p:spPr>
        <p:txBody>
          <a:bodyPr wrap="square" rtlCol="0">
            <a:spAutoFit/>
          </a:bodyPr>
          <a:lstStyle/>
          <a:p>
            <a:r>
              <a:rPr lang="en-US" sz="2200" dirty="0"/>
              <a:t>Some academic societies are registered charitable organizations with a legal requirement to demonstrate public benefit.</a:t>
            </a:r>
          </a:p>
          <a:p>
            <a:endParaRPr lang="en-US" sz="2200" dirty="0"/>
          </a:p>
          <a:p>
            <a:r>
              <a:rPr lang="en-US" sz="2200" b="1" dirty="0"/>
              <a:t>The public benefits of research include:</a:t>
            </a:r>
          </a:p>
          <a:p>
            <a:pPr marL="742950" lvl="1" indent="-285750">
              <a:buFont typeface="Wingdings" charset="2"/>
              <a:buChar char="v"/>
            </a:pPr>
            <a:r>
              <a:rPr lang="en-US" sz="2200" dirty="0"/>
              <a:t>contribution to the common good</a:t>
            </a:r>
          </a:p>
          <a:p>
            <a:pPr marL="742950" lvl="1" indent="-285750">
              <a:buFont typeface="Wingdings" charset="2"/>
              <a:buChar char="v"/>
            </a:pPr>
            <a:r>
              <a:rPr lang="en-US" sz="2200" dirty="0"/>
              <a:t>assessments of the proposed research’s relevance to society</a:t>
            </a:r>
          </a:p>
          <a:p>
            <a:pPr marL="742950" lvl="1" indent="-285750">
              <a:buFont typeface="Wingdings" charset="2"/>
              <a:buChar char="v"/>
            </a:pPr>
            <a:r>
              <a:rPr lang="en-US" sz="2200" dirty="0"/>
              <a:t>evaluations of the “tolerability” of risks associated with proposed research</a:t>
            </a:r>
          </a:p>
          <a:p>
            <a:pPr marL="742950" lvl="1" indent="-285750">
              <a:buFont typeface="Wingdings" charset="2"/>
              <a:buChar char="v"/>
            </a:pPr>
            <a:r>
              <a:rPr lang="en-US" sz="2200" dirty="0"/>
              <a:t>implementation or use of novel research findings and technologies, and </a:t>
            </a:r>
          </a:p>
          <a:p>
            <a:pPr marL="742950" lvl="1" indent="-285750">
              <a:buFont typeface="Wingdings" charset="2"/>
              <a:buChar char="v"/>
            </a:pPr>
            <a:r>
              <a:rPr lang="en-US" sz="2200" dirty="0"/>
              <a:t>unhindered accessibility of research resources among scientists</a:t>
            </a:r>
          </a:p>
          <a:p>
            <a:endParaRPr lang="en-US" sz="2200" dirty="0"/>
          </a:p>
          <a:p>
            <a:r>
              <a:rPr lang="en-US" sz="2200" b="1" dirty="0"/>
              <a:t>The committee concluded that best practices are lacking in defining: </a:t>
            </a:r>
          </a:p>
          <a:p>
            <a:pPr marL="742950" lvl="1" indent="-285750">
              <a:buFont typeface="Wingdings" charset="2"/>
              <a:buChar char="v"/>
            </a:pPr>
            <a:r>
              <a:rPr lang="en-US" sz="2200" dirty="0"/>
              <a:t>“who” benefits</a:t>
            </a:r>
          </a:p>
          <a:p>
            <a:pPr marL="742950" lvl="1" indent="-285750">
              <a:buFont typeface="Wingdings" charset="2"/>
              <a:buChar char="v"/>
            </a:pPr>
            <a:r>
              <a:rPr lang="en-US" sz="2200" dirty="0"/>
              <a:t>the time frames and required infrastructure for the realization of benefits </a:t>
            </a:r>
          </a:p>
          <a:p>
            <a:pPr marL="742950" lvl="1" indent="-285750">
              <a:buFont typeface="Wingdings" charset="2"/>
              <a:buChar char="v"/>
            </a:pPr>
            <a:r>
              <a:rPr lang="en-US" sz="2200" dirty="0"/>
              <a:t>the resources required to ensure their desired accessibility</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19345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39BEA-3753-D640-A72E-D5CE302B2281}"/>
              </a:ext>
            </a:extLst>
          </p:cNvPr>
          <p:cNvSpPr>
            <a:spLocks noGrp="1"/>
          </p:cNvSpPr>
          <p:nvPr>
            <p:ph type="title"/>
          </p:nvPr>
        </p:nvSpPr>
        <p:spPr>
          <a:xfrm>
            <a:off x="381000" y="-228600"/>
            <a:ext cx="10972800" cy="1143000"/>
          </a:xfrm>
        </p:spPr>
        <p:txBody>
          <a:bodyPr/>
          <a:lstStyle/>
          <a:p>
            <a:r>
              <a:rPr lang="en-US" dirty="0"/>
              <a:t>Equity</a:t>
            </a:r>
          </a:p>
        </p:txBody>
      </p:sp>
      <p:sp>
        <p:nvSpPr>
          <p:cNvPr id="3" name="TextBox 2">
            <a:extLst>
              <a:ext uri="{FF2B5EF4-FFF2-40B4-BE49-F238E27FC236}">
                <a16:creationId xmlns:a16="http://schemas.microsoft.com/office/drawing/2014/main" id="{3336D446-E86D-E948-B1F3-CA8F73F90A1E}"/>
              </a:ext>
            </a:extLst>
          </p:cNvPr>
          <p:cNvSpPr txBox="1"/>
          <p:nvPr/>
        </p:nvSpPr>
        <p:spPr>
          <a:xfrm rot="10800000" flipV="1">
            <a:off x="381000" y="935785"/>
            <a:ext cx="11506200" cy="5740033"/>
          </a:xfrm>
          <a:prstGeom prst="rect">
            <a:avLst/>
          </a:prstGeom>
          <a:noFill/>
        </p:spPr>
        <p:txBody>
          <a:bodyPr wrap="square" rtlCol="0">
            <a:spAutoFit/>
          </a:bodyPr>
          <a:lstStyle/>
          <a:p>
            <a:endParaRPr lang="en-US" sz="2000" dirty="0"/>
          </a:p>
          <a:p>
            <a:r>
              <a:rPr lang="en-US" sz="1900" dirty="0"/>
              <a:t>The Cochrane Equity Group describes </a:t>
            </a:r>
            <a:r>
              <a:rPr lang="en-US" sz="1900" i="1" dirty="0"/>
              <a:t>inequity</a:t>
            </a:r>
            <a:r>
              <a:rPr lang="en-US" sz="1900" dirty="0"/>
              <a:t> as having both moral and ethical dimensions and being characterized by “differences which are unnecessary and avoidable”. </a:t>
            </a:r>
          </a:p>
          <a:p>
            <a:endParaRPr lang="en-US" sz="1900" dirty="0"/>
          </a:p>
          <a:p>
            <a:r>
              <a:rPr lang="en-US" sz="1900" dirty="0"/>
              <a:t>Decreased participation of underrepresented groups in research fuels mistrust in research and mistrust decreases research subject participation. </a:t>
            </a:r>
          </a:p>
          <a:p>
            <a:endParaRPr lang="en-US" sz="1900" dirty="0"/>
          </a:p>
          <a:p>
            <a:r>
              <a:rPr lang="en-US" sz="1900" dirty="0"/>
              <a:t>Inclusion of the public, in a manner that is representative of population demographics, for setting biomedical research funding priorities is an ongoing strategy to redress inequities in the focus and beneficiaries of research, and to achieve balance in the scientific and social values embedded in the research that is conducted. </a:t>
            </a:r>
          </a:p>
          <a:p>
            <a:endParaRPr lang="en-US" sz="1900" dirty="0"/>
          </a:p>
          <a:p>
            <a:pPr lvl="0"/>
            <a:r>
              <a:rPr lang="en-US" sz="1900" dirty="0"/>
              <a:t>“Lack of equity” likely limits external validity of research findings</a:t>
            </a:r>
          </a:p>
          <a:p>
            <a:pPr lvl="0"/>
            <a:endParaRPr lang="en-US" altLang="x-none" sz="1900" dirty="0"/>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2520956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7D7922A-CFE2-4D41-86A4-6EE154A7B117}"/>
              </a:ext>
            </a:extLst>
          </p:cNvPr>
          <p:cNvSpPr>
            <a:spLocks noGrp="1"/>
          </p:cNvSpPr>
          <p:nvPr>
            <p:ph type="title"/>
          </p:nvPr>
        </p:nvSpPr>
        <p:spPr>
          <a:xfrm>
            <a:off x="609600" y="-228600"/>
            <a:ext cx="10972800" cy="1143000"/>
          </a:xfrm>
        </p:spPr>
        <p:txBody>
          <a:bodyPr/>
          <a:lstStyle/>
          <a:p>
            <a:r>
              <a:rPr lang="en-US" dirty="0"/>
              <a:t>Rigor and Reproducibility </a:t>
            </a:r>
          </a:p>
        </p:txBody>
      </p:sp>
      <p:sp>
        <p:nvSpPr>
          <p:cNvPr id="4" name="TextBox 3">
            <a:extLst>
              <a:ext uri="{FF2B5EF4-FFF2-40B4-BE49-F238E27FC236}">
                <a16:creationId xmlns:a16="http://schemas.microsoft.com/office/drawing/2014/main" id="{2850E02A-F285-CE4E-A472-8CD26A8066D2}"/>
              </a:ext>
            </a:extLst>
          </p:cNvPr>
          <p:cNvSpPr txBox="1"/>
          <p:nvPr/>
        </p:nvSpPr>
        <p:spPr>
          <a:xfrm>
            <a:off x="838200" y="1371600"/>
            <a:ext cx="11002926" cy="5170646"/>
          </a:xfrm>
          <a:prstGeom prst="rect">
            <a:avLst/>
          </a:prstGeom>
          <a:noFill/>
        </p:spPr>
        <p:txBody>
          <a:bodyPr wrap="square" rtlCol="0">
            <a:spAutoFit/>
          </a:bodyPr>
          <a:lstStyle/>
          <a:p>
            <a:r>
              <a:rPr lang="en-US" sz="2200" b="1" dirty="0"/>
              <a:t>Key commentaries and articles over the past 5 years have highlighted: </a:t>
            </a:r>
          </a:p>
          <a:p>
            <a:endParaRPr lang="en-US" sz="2200" b="1" dirty="0"/>
          </a:p>
          <a:p>
            <a:pPr marL="800100" lvl="1" indent="-342900">
              <a:buFont typeface="Wingdings" charset="2"/>
              <a:buChar char="v"/>
            </a:pPr>
            <a:r>
              <a:rPr lang="en-US" sz="2200" dirty="0"/>
              <a:t>a lack of reproducibility in research</a:t>
            </a:r>
          </a:p>
          <a:p>
            <a:pPr marL="800100" lvl="1" indent="-342900">
              <a:buFont typeface="Wingdings" charset="2"/>
              <a:buChar char="v"/>
            </a:pPr>
            <a:r>
              <a:rPr lang="en-US" sz="2200" dirty="0"/>
              <a:t>a lack of clinical/public health relevance in research</a:t>
            </a:r>
          </a:p>
          <a:p>
            <a:endParaRPr lang="en-US" sz="2200" dirty="0"/>
          </a:p>
          <a:p>
            <a:r>
              <a:rPr lang="en-US" sz="2200" dirty="0"/>
              <a:t>Nutrition science research bears additional burdens for rigor and reproducibility - including “unscientific beliefs” due to the familiarity with food.</a:t>
            </a:r>
          </a:p>
          <a:p>
            <a:endParaRPr lang="en-US" sz="2200" dirty="0"/>
          </a:p>
          <a:p>
            <a:r>
              <a:rPr lang="en-US" sz="2200" dirty="0"/>
              <a:t>Agreement over strength/quality of evidence to support nutrition recommendations and nutrition policy is a barrier. </a:t>
            </a:r>
          </a:p>
          <a:p>
            <a:endParaRPr lang="en-US" sz="2200" dirty="0"/>
          </a:p>
          <a:p>
            <a:endParaRPr lang="en-US" sz="2200" dirty="0"/>
          </a:p>
          <a:p>
            <a:endParaRPr lang="en-US" sz="2200" dirty="0"/>
          </a:p>
          <a:p>
            <a:endParaRPr lang="en-US" sz="2200" dirty="0"/>
          </a:p>
          <a:p>
            <a:endParaRPr lang="en-US" sz="2200" dirty="0"/>
          </a:p>
        </p:txBody>
      </p:sp>
    </p:spTree>
    <p:extLst>
      <p:ext uri="{BB962C8B-B14F-4D97-AF65-F5344CB8AC3E}">
        <p14:creationId xmlns:p14="http://schemas.microsoft.com/office/powerpoint/2010/main" val="2268227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3E4072-78EE-DD4D-B798-8EEC38BE399E}"/>
              </a:ext>
            </a:extLst>
          </p:cNvPr>
          <p:cNvSpPr>
            <a:spLocks noGrp="1"/>
          </p:cNvSpPr>
          <p:nvPr>
            <p:ph type="title"/>
          </p:nvPr>
        </p:nvSpPr>
        <p:spPr>
          <a:xfrm>
            <a:off x="609600" y="2463"/>
            <a:ext cx="10972800" cy="1143000"/>
          </a:xfrm>
        </p:spPr>
        <p:txBody>
          <a:bodyPr/>
          <a:lstStyle/>
          <a:p>
            <a:r>
              <a:rPr lang="en-US" sz="4000" dirty="0"/>
              <a:t>Information Dissemination: Education, Communication, and Marketing</a:t>
            </a:r>
          </a:p>
        </p:txBody>
      </p:sp>
      <p:sp>
        <p:nvSpPr>
          <p:cNvPr id="4" name="Rectangle 1">
            <a:extLst>
              <a:ext uri="{FF2B5EF4-FFF2-40B4-BE49-F238E27FC236}">
                <a16:creationId xmlns:a16="http://schemas.microsoft.com/office/drawing/2014/main" id="{BDE7836F-30DA-984C-8300-AD5C92E2A3D9}"/>
              </a:ext>
            </a:extLst>
          </p:cNvPr>
          <p:cNvSpPr>
            <a:spLocks noChangeArrowheads="1"/>
          </p:cNvSpPr>
          <p:nvPr/>
        </p:nvSpPr>
        <p:spPr bwMode="auto">
          <a:xfrm>
            <a:off x="609600" y="3607475"/>
            <a:ext cx="109728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x-none" sz="1800" b="1" i="0" u="none" strike="noStrike" cap="none" normalizeH="0" baseline="0" dirty="0">
                <a:ln>
                  <a:noFill/>
                </a:ln>
                <a:solidFill>
                  <a:schemeClr val="tx1"/>
                </a:solidFill>
                <a:effectLst/>
                <a:latin typeface="Arial" charset="0"/>
              </a:rPr>
              <a:t>Other Challenges: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x-none" sz="1800" b="1" i="0" u="none" strike="noStrike" cap="none" normalizeH="0" baseline="0" dirty="0">
              <a:ln>
                <a:noFill/>
              </a:ln>
              <a:solidFill>
                <a:schemeClr val="tx1"/>
              </a:solidFill>
              <a:effectLst/>
              <a:latin typeface="Arial" charset="0"/>
            </a:endParaRPr>
          </a:p>
          <a:p>
            <a:pPr marL="742950" lvl="1" indent="-285750" eaLnBrk="0" hangingPunct="0">
              <a:buFont typeface="Wingdings" charset="2"/>
              <a:buChar char="v"/>
            </a:pPr>
            <a:r>
              <a:rPr lang="en-US" altLang="x-none" dirty="0"/>
              <a:t>t</a:t>
            </a:r>
            <a:r>
              <a:rPr kumimoji="0" lang="en-US" altLang="x-none" b="0" i="0" u="none" strike="noStrike" cap="none" normalizeH="0" baseline="0" dirty="0">
                <a:ln>
                  <a:noFill/>
                </a:ln>
                <a:solidFill>
                  <a:schemeClr val="tx1"/>
                </a:solidFill>
                <a:effectLst/>
                <a:latin typeface="Arial" charset="0"/>
              </a:rPr>
              <a:t>he </a:t>
            </a:r>
            <a:r>
              <a:rPr kumimoji="0" lang="x-none" altLang="x-none" b="0" i="0" u="none" strike="noStrike" cap="none" normalizeH="0" baseline="0" dirty="0">
                <a:ln>
                  <a:noFill/>
                </a:ln>
                <a:solidFill>
                  <a:schemeClr val="tx1"/>
                </a:solidFill>
                <a:effectLst/>
                <a:latin typeface="Arial" charset="0"/>
              </a:rPr>
              <a:t>growing public demand for nutrition information</a:t>
            </a:r>
            <a:endParaRPr kumimoji="0" lang="en-US" altLang="x-none" b="0" i="0" u="none" strike="noStrike" cap="none" normalizeH="0" baseline="0" dirty="0">
              <a:ln>
                <a:noFill/>
              </a:ln>
              <a:solidFill>
                <a:schemeClr val="tx1"/>
              </a:solidFill>
              <a:effectLst/>
              <a:latin typeface="Arial" charset="0"/>
            </a:endParaRPr>
          </a:p>
          <a:p>
            <a:pPr marL="742950" lvl="1" indent="-285750" eaLnBrk="0" hangingPunct="0">
              <a:buFont typeface="Wingdings" charset="2"/>
              <a:buChar char="v"/>
            </a:pPr>
            <a:r>
              <a:rPr lang="en-US" altLang="x-none" dirty="0"/>
              <a:t>t</a:t>
            </a:r>
            <a:r>
              <a:rPr kumimoji="0" lang="x-none" altLang="x-none" b="0" i="0" u="none" strike="noStrike" cap="none" normalizeH="0" baseline="0" dirty="0">
                <a:ln>
                  <a:noFill/>
                </a:ln>
                <a:solidFill>
                  <a:schemeClr val="tx1"/>
                </a:solidFill>
                <a:effectLst/>
                <a:latin typeface="Arial" charset="0"/>
              </a:rPr>
              <a:t>he numerous sources for nutrition information include traditional media, blogs and other new platforms, health care professionals, the federal government, research centers, and nutrition labels</a:t>
            </a:r>
            <a:endParaRPr kumimoji="0" lang="en-US" altLang="x-none" b="0" i="0" u="none" strike="noStrike" cap="none" normalizeH="0" baseline="0" dirty="0">
              <a:ln>
                <a:noFill/>
              </a:ln>
              <a:solidFill>
                <a:schemeClr val="tx1"/>
              </a:solidFill>
              <a:effectLst/>
              <a:latin typeface="Arial" charset="0"/>
            </a:endParaRPr>
          </a:p>
          <a:p>
            <a:pPr marL="742950" lvl="1" indent="-285750" eaLnBrk="0" hangingPunct="0">
              <a:buFont typeface="Wingdings" charset="2"/>
              <a:buChar char="v"/>
            </a:pPr>
            <a:r>
              <a:rPr lang="en-US" altLang="x-none" dirty="0"/>
              <a:t>t</a:t>
            </a:r>
            <a:r>
              <a:rPr lang="x-none" altLang="x-none" dirty="0"/>
              <a:t>he quality and accuracy of nutrition information varies markedly within and across these sources </a:t>
            </a:r>
            <a:endParaRPr kumimoji="0" lang="en-US" altLang="x-none" b="0" i="0" u="none" strike="noStrike" cap="none" normalizeH="0" baseline="0" dirty="0">
              <a:ln>
                <a:noFill/>
              </a:ln>
              <a:solidFill>
                <a:schemeClr val="tx1"/>
              </a:solidFill>
              <a:effectLst/>
              <a:latin typeface="Arial" charset="0"/>
            </a:endParaRPr>
          </a:p>
          <a:p>
            <a:pPr marL="742950" lvl="1" indent="-285750" eaLnBrk="0" hangingPunct="0">
              <a:buFont typeface="Wingdings" charset="2"/>
              <a:buChar char="v"/>
            </a:pPr>
            <a:r>
              <a:rPr kumimoji="0" lang="x-none" altLang="x-none" b="0" i="0" u="none" strike="noStrike" cap="none" normalizeH="0" baseline="0" dirty="0">
                <a:ln>
                  <a:noFill/>
                </a:ln>
                <a:solidFill>
                  <a:schemeClr val="tx1"/>
                </a:solidFill>
                <a:effectLst/>
                <a:latin typeface="Arial" charset="0"/>
              </a:rPr>
              <a:t>scientific and media literacy remains a major gap for informed decision-making by consumers </a:t>
            </a:r>
            <a:endParaRPr kumimoji="0" lang="en-US" altLang="x-none" b="0" i="0" u="none" strike="noStrike" cap="none" normalizeH="0" baseline="0" dirty="0">
              <a:ln>
                <a:noFill/>
              </a:ln>
              <a:solidFill>
                <a:schemeClr val="tx1"/>
              </a:solidFill>
              <a:effectLst/>
              <a:latin typeface="Arial" charset="0"/>
            </a:endParaRPr>
          </a:p>
        </p:txBody>
      </p:sp>
      <p:sp>
        <p:nvSpPr>
          <p:cNvPr id="5" name="Rectangle 2">
            <a:extLst>
              <a:ext uri="{FF2B5EF4-FFF2-40B4-BE49-F238E27FC236}">
                <a16:creationId xmlns:a16="http://schemas.microsoft.com/office/drawing/2014/main" id="{F3A36F58-58B7-7F48-848E-D1621B75E705}"/>
              </a:ext>
            </a:extLst>
          </p:cNvPr>
          <p:cNvSpPr>
            <a:spLocks noChangeArrowheads="1"/>
          </p:cNvSpPr>
          <p:nvPr/>
        </p:nvSpPr>
        <p:spPr bwMode="auto">
          <a:xfrm>
            <a:off x="609600" y="1281810"/>
            <a:ext cx="10972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1" i="0" u="none" strike="noStrike" cap="none" normalizeH="0" baseline="0" dirty="0">
                <a:ln>
                  <a:noFill/>
                </a:ln>
                <a:solidFill>
                  <a:schemeClr val="tx1"/>
                </a:solidFill>
                <a:effectLst/>
                <a:latin typeface="Arial" charset="0"/>
              </a:rPr>
              <a:t>Goldberg and Sliwa identified 4 challenges in disseminating nutrition-related scientific information to the public: </a:t>
            </a:r>
            <a:endParaRPr kumimoji="0" lang="en-US" altLang="x-none" sz="18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x-none" sz="1800" b="1" i="0" u="none" strike="noStrike" cap="none" normalizeH="0" baseline="0" dirty="0">
              <a:ln>
                <a:noFill/>
              </a:ln>
              <a:solidFill>
                <a:schemeClr val="tx1"/>
              </a:solidFill>
              <a:effectLst/>
              <a:latin typeface="Arial"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arenR"/>
              <a:tabLst/>
            </a:pPr>
            <a:r>
              <a:rPr kumimoji="0" lang="x-none" altLang="x-none" sz="1800" b="0" i="0" u="none" strike="noStrike" cap="none" normalizeH="0" baseline="0" dirty="0">
                <a:ln>
                  <a:noFill/>
                </a:ln>
                <a:solidFill>
                  <a:schemeClr val="tx1"/>
                </a:solidFill>
                <a:effectLst/>
                <a:latin typeface="Arial" charset="0"/>
              </a:rPr>
              <a:t>the evolving nature of science and the recommendations that follow</a:t>
            </a:r>
            <a:endParaRPr kumimoji="0" lang="en-US" altLang="x-none" sz="1800" b="0" i="0" u="none" strike="noStrike" cap="none" normalizeH="0" baseline="0" dirty="0">
              <a:ln>
                <a:noFill/>
              </a:ln>
              <a:solidFill>
                <a:schemeClr val="tx1"/>
              </a:solidFill>
              <a:effectLst/>
              <a:latin typeface="Arial"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arenR"/>
              <a:tabLst/>
            </a:pPr>
            <a:r>
              <a:rPr kumimoji="0" lang="x-none" altLang="x-none" sz="1800" b="0" i="0" u="none" strike="noStrike" cap="none" normalizeH="0" baseline="0" dirty="0">
                <a:ln>
                  <a:noFill/>
                </a:ln>
                <a:solidFill>
                  <a:schemeClr val="tx1"/>
                </a:solidFill>
                <a:effectLst/>
                <a:latin typeface="Arial" charset="0"/>
              </a:rPr>
              <a:t>sometimes contradictory perspectives and scientific information from different sources</a:t>
            </a:r>
            <a:endParaRPr kumimoji="0" lang="en-US" altLang="x-none" sz="1800" b="0" i="0" u="none" strike="noStrike" cap="none" normalizeH="0" baseline="0" dirty="0">
              <a:ln>
                <a:noFill/>
              </a:ln>
              <a:solidFill>
                <a:schemeClr val="tx1"/>
              </a:solidFill>
              <a:effectLst/>
              <a:latin typeface="Arial"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arenR"/>
              <a:tabLst/>
            </a:pPr>
            <a:r>
              <a:rPr lang="en-US" altLang="x-none" dirty="0"/>
              <a:t>t</a:t>
            </a:r>
            <a:r>
              <a:rPr kumimoji="0" lang="x-none" altLang="x-none" sz="1800" b="0" i="0" u="none" strike="noStrike" cap="none" normalizeH="0" baseline="0" dirty="0">
                <a:ln>
                  <a:noFill/>
                </a:ln>
                <a:solidFill>
                  <a:schemeClr val="tx1"/>
                </a:solidFill>
                <a:effectLst/>
                <a:latin typeface="Arial" charset="0"/>
              </a:rPr>
              <a:t>he agenda and motivations of sources, and </a:t>
            </a:r>
            <a:endParaRPr lang="en-US" altLang="x-none" dirty="0"/>
          </a:p>
          <a:p>
            <a:pPr marL="342900" marR="0" lvl="0" indent="-342900" algn="l" defTabSz="914400" rtl="0" eaLnBrk="0" fontAlgn="base" latinLnBrk="0" hangingPunct="0">
              <a:lnSpc>
                <a:spcPct val="100000"/>
              </a:lnSpc>
              <a:spcBef>
                <a:spcPct val="0"/>
              </a:spcBef>
              <a:spcAft>
                <a:spcPct val="0"/>
              </a:spcAft>
              <a:buClrTx/>
              <a:buSzTx/>
              <a:buFontTx/>
              <a:buAutoNum type="arabicParenR"/>
              <a:tabLst/>
            </a:pPr>
            <a:r>
              <a:rPr kumimoji="0" lang="x-none" altLang="x-none" sz="1800" b="0" i="0" u="none" strike="noStrike" cap="none" normalizeH="0" baseline="0" dirty="0">
                <a:ln>
                  <a:noFill/>
                </a:ln>
                <a:solidFill>
                  <a:schemeClr val="tx1"/>
                </a:solidFill>
                <a:effectLst/>
                <a:latin typeface="Arial" charset="0"/>
              </a:rPr>
              <a:t>the competing priorities of consumers with respect to their food choices [e.g., taste, cost, and convenience</a:t>
            </a:r>
          </a:p>
        </p:txBody>
      </p:sp>
    </p:spTree>
    <p:extLst>
      <p:ext uri="{BB962C8B-B14F-4D97-AF65-F5344CB8AC3E}">
        <p14:creationId xmlns:p14="http://schemas.microsoft.com/office/powerpoint/2010/main" val="2876792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865A4-F249-4BAB-BF5F-3ED10C0AD13F}"/>
              </a:ext>
            </a:extLst>
          </p:cNvPr>
          <p:cNvSpPr>
            <a:spLocks noGrp="1"/>
          </p:cNvSpPr>
          <p:nvPr>
            <p:ph type="title"/>
          </p:nvPr>
        </p:nvSpPr>
        <p:spPr>
          <a:xfrm>
            <a:off x="609600" y="2209800"/>
            <a:ext cx="10972800" cy="1143000"/>
          </a:xfrm>
        </p:spPr>
        <p:txBody>
          <a:bodyPr>
            <a:noAutofit/>
          </a:bodyPr>
          <a:lstStyle/>
          <a:p>
            <a:r>
              <a:rPr lang="en-US" sz="3600" b="0" dirty="0">
                <a:latin typeface="Arial" panose="020B0604020202020204" pitchFamily="34" charset="0"/>
                <a:cs typeface="Arial" panose="020B0604020202020204" pitchFamily="34" charset="0"/>
              </a:rPr>
              <a:t>The committee chair, </a:t>
            </a:r>
            <a:r>
              <a:rPr lang="en-US" sz="3600" b="0" dirty="0" err="1">
                <a:latin typeface="Arial" panose="020B0604020202020204" pitchFamily="34" charset="0"/>
                <a:cs typeface="Arial" panose="020B0604020202020204" pitchFamily="34" charset="0"/>
              </a:rPr>
              <a:t>Cutberto</a:t>
            </a:r>
            <a:r>
              <a:rPr lang="en-US" sz="3600" b="0" dirty="0">
                <a:latin typeface="Arial" panose="020B0604020202020204" pitchFamily="34" charset="0"/>
                <a:cs typeface="Arial" panose="020B0604020202020204" pitchFamily="34" charset="0"/>
              </a:rPr>
              <a:t> Garza, MD, PhD presented the report in Halifax in 2018 </a:t>
            </a:r>
            <a:br>
              <a:rPr lang="en-US" sz="3600" dirty="0"/>
            </a:br>
            <a:br>
              <a:rPr lang="en-US" sz="3600" dirty="0"/>
            </a:br>
            <a:br>
              <a:rPr lang="en-US" sz="3600" dirty="0"/>
            </a:br>
            <a:r>
              <a:rPr lang="en-US" sz="3600" b="0" dirty="0">
                <a:latin typeface="Arial" panose="020B0604020202020204" pitchFamily="34" charset="0"/>
                <a:cs typeface="Arial" panose="020B0604020202020204" pitchFamily="34" charset="0"/>
              </a:rPr>
              <a:t>This committee report is under review for publication</a:t>
            </a:r>
            <a:br>
              <a:rPr lang="en-US" sz="3600" b="0" dirty="0">
                <a:latin typeface="Arial" panose="020B0604020202020204" pitchFamily="34" charset="0"/>
                <a:cs typeface="Arial" panose="020B0604020202020204" pitchFamily="34" charset="0"/>
              </a:rPr>
            </a:br>
            <a:br>
              <a:rPr lang="en-US" sz="3600" b="0" dirty="0">
                <a:latin typeface="Arial" panose="020B0604020202020204" pitchFamily="34" charset="0"/>
                <a:cs typeface="Arial" panose="020B0604020202020204" pitchFamily="34" charset="0"/>
              </a:rPr>
            </a:br>
            <a:br>
              <a:rPr lang="en-US" sz="3600" b="0" dirty="0">
                <a:latin typeface="Arial" panose="020B0604020202020204" pitchFamily="34" charset="0"/>
                <a:cs typeface="Arial" panose="020B0604020202020204" pitchFamily="34" charset="0"/>
              </a:rPr>
            </a:br>
            <a:r>
              <a:rPr lang="en-US" sz="3600" b="0" dirty="0">
                <a:latin typeface="Arial" panose="020B0604020202020204" pitchFamily="34" charset="0"/>
                <a:cs typeface="Arial" panose="020B0604020202020204" pitchFamily="34" charset="0"/>
              </a:rPr>
              <a:t>N</a:t>
            </a:r>
            <a:r>
              <a:rPr lang="en-US" sz="3600" b="0" dirty="0"/>
              <a:t>o photos/video of the slides/presentation should be taken since the report is still undergoing peer review</a:t>
            </a:r>
            <a:endParaRPr lang="en-US" sz="3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4090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0A55572-9025-2749-A97E-64556BACDF93}"/>
              </a:ext>
            </a:extLst>
          </p:cNvPr>
          <p:cNvSpPr>
            <a:spLocks noGrp="1"/>
          </p:cNvSpPr>
          <p:nvPr>
            <p:ph type="title"/>
          </p:nvPr>
        </p:nvSpPr>
        <p:spPr>
          <a:xfrm>
            <a:off x="609600" y="-76200"/>
            <a:ext cx="10972800" cy="1143000"/>
          </a:xfrm>
        </p:spPr>
        <p:txBody>
          <a:bodyPr/>
          <a:lstStyle/>
          <a:p>
            <a:r>
              <a:rPr lang="en-US" sz="4000" dirty="0"/>
              <a:t>Information Dissemination: Education, Communication, and Marketing</a:t>
            </a:r>
          </a:p>
        </p:txBody>
      </p:sp>
      <p:sp>
        <p:nvSpPr>
          <p:cNvPr id="4" name="TextBox 3">
            <a:extLst>
              <a:ext uri="{FF2B5EF4-FFF2-40B4-BE49-F238E27FC236}">
                <a16:creationId xmlns:a16="http://schemas.microsoft.com/office/drawing/2014/main" id="{CF6D1826-7EB4-0944-96E2-121458CE7194}"/>
              </a:ext>
            </a:extLst>
          </p:cNvPr>
          <p:cNvSpPr txBox="1"/>
          <p:nvPr/>
        </p:nvSpPr>
        <p:spPr>
          <a:xfrm rot="10800000" flipV="1">
            <a:off x="914400" y="1145495"/>
            <a:ext cx="10972800" cy="4401205"/>
          </a:xfrm>
          <a:prstGeom prst="rect">
            <a:avLst/>
          </a:prstGeom>
          <a:noFill/>
        </p:spPr>
        <p:txBody>
          <a:bodyPr wrap="square" rtlCol="0">
            <a:spAutoFit/>
          </a:bodyPr>
          <a:lstStyle/>
          <a:p>
            <a:endParaRPr lang="en-US" sz="2000" dirty="0">
              <a:ea typeface="Arial" charset="0"/>
              <a:cs typeface="Arial" charset="0"/>
            </a:endParaRPr>
          </a:p>
          <a:p>
            <a:r>
              <a:rPr lang="en-US" sz="2000" b="1" dirty="0">
                <a:ea typeface="Arial" charset="0"/>
                <a:cs typeface="Arial" charset="0"/>
              </a:rPr>
              <a:t>Effective dissemination depends on the characteristics of the information</a:t>
            </a:r>
            <a:r>
              <a:rPr lang="en-US" sz="2000" dirty="0">
                <a:ea typeface="Arial" charset="0"/>
                <a:cs typeface="Arial" charset="0"/>
              </a:rPr>
              <a:t>:</a:t>
            </a:r>
          </a:p>
          <a:p>
            <a:endParaRPr lang="en-US" sz="2000" dirty="0">
              <a:ea typeface="Arial" charset="0"/>
              <a:cs typeface="Arial" charset="0"/>
            </a:endParaRPr>
          </a:p>
          <a:p>
            <a:pPr marL="742950" lvl="1" indent="-285750">
              <a:buFont typeface="Wingdings" charset="2"/>
              <a:buChar char="v"/>
            </a:pPr>
            <a:r>
              <a:rPr lang="en-US" sz="2000" dirty="0">
                <a:ea typeface="Arial" charset="0"/>
                <a:cs typeface="Arial" charset="0"/>
              </a:rPr>
              <a:t>practicality and utility</a:t>
            </a:r>
          </a:p>
          <a:p>
            <a:pPr marL="742950" lvl="1" indent="-285750">
              <a:buFont typeface="Wingdings" charset="2"/>
              <a:buChar char="v"/>
            </a:pPr>
            <a:r>
              <a:rPr lang="en-US" sz="2000" dirty="0">
                <a:ea typeface="Arial" charset="0"/>
                <a:cs typeface="Arial" charset="0"/>
              </a:rPr>
              <a:t>how it is delivered by the “provider”</a:t>
            </a:r>
          </a:p>
          <a:p>
            <a:pPr marL="742950" lvl="1" indent="-285750">
              <a:buFont typeface="Wingdings" charset="2"/>
              <a:buChar char="v"/>
            </a:pPr>
            <a:r>
              <a:rPr lang="en-US" sz="2000" dirty="0">
                <a:ea typeface="Arial" charset="0"/>
                <a:cs typeface="Arial" charset="0"/>
              </a:rPr>
              <a:t>interest, willingness, and ability of the “recipient” to accept and act on the information</a:t>
            </a:r>
          </a:p>
          <a:p>
            <a:pPr marL="285750" indent="-285750">
              <a:buFont typeface="Wingdings" charset="2"/>
              <a:buChar char="v"/>
            </a:pPr>
            <a:endParaRPr lang="en-US" sz="2000" dirty="0">
              <a:ea typeface="Arial" charset="0"/>
              <a:cs typeface="Arial" charset="0"/>
            </a:endParaRPr>
          </a:p>
          <a:p>
            <a:r>
              <a:rPr lang="en-US" sz="2000" dirty="0">
                <a:ea typeface="Arial" charset="0"/>
                <a:cs typeface="Arial" charset="0"/>
              </a:rPr>
              <a:t>Scientists tend to direct their communication efforts to correct misinformation, seldom understanding that the public is more likely to trust information from friendly and authentic communicators, not necessarily always the most informed </a:t>
            </a:r>
          </a:p>
          <a:p>
            <a:endParaRPr lang="en-US" sz="2000" dirty="0">
              <a:ea typeface="Arial" charset="0"/>
              <a:cs typeface="Arial" charset="0"/>
            </a:endParaRPr>
          </a:p>
          <a:p>
            <a:r>
              <a:rPr lang="en-US" sz="2000" dirty="0">
                <a:ea typeface="Arial" charset="0"/>
                <a:cs typeface="Arial" charset="0"/>
              </a:rPr>
              <a:t>The World Health Organization, The National Academies of Sciences, Engineering and Medicine and The Academy of Nutrition and Dietetics have published strategies for effectively communicating accurate scientific information.</a:t>
            </a:r>
          </a:p>
        </p:txBody>
      </p:sp>
    </p:spTree>
    <p:extLst>
      <p:ext uri="{BB962C8B-B14F-4D97-AF65-F5344CB8AC3E}">
        <p14:creationId xmlns:p14="http://schemas.microsoft.com/office/powerpoint/2010/main" val="1597651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DE8E4C-D296-984B-BD80-7CBB196F77BD}"/>
              </a:ext>
            </a:extLst>
          </p:cNvPr>
          <p:cNvSpPr>
            <a:spLocks noGrp="1"/>
          </p:cNvSpPr>
          <p:nvPr>
            <p:ph type="title"/>
          </p:nvPr>
        </p:nvSpPr>
        <p:spPr>
          <a:xfrm>
            <a:off x="381000" y="-228600"/>
            <a:ext cx="10972800" cy="1143000"/>
          </a:xfrm>
        </p:spPr>
        <p:txBody>
          <a:bodyPr/>
          <a:lstStyle/>
          <a:p>
            <a:r>
              <a:rPr lang="en-US" dirty="0"/>
              <a:t>Accountability</a:t>
            </a:r>
          </a:p>
        </p:txBody>
      </p:sp>
      <p:sp>
        <p:nvSpPr>
          <p:cNvPr id="4" name="TextBox 3">
            <a:extLst>
              <a:ext uri="{FF2B5EF4-FFF2-40B4-BE49-F238E27FC236}">
                <a16:creationId xmlns:a16="http://schemas.microsoft.com/office/drawing/2014/main" id="{741D8D00-17A8-8E48-83C4-66CB84499B99}"/>
              </a:ext>
            </a:extLst>
          </p:cNvPr>
          <p:cNvSpPr txBox="1"/>
          <p:nvPr/>
        </p:nvSpPr>
        <p:spPr>
          <a:xfrm rot="10800000" flipV="1">
            <a:off x="381000" y="762000"/>
            <a:ext cx="11811000" cy="5355312"/>
          </a:xfrm>
          <a:prstGeom prst="rect">
            <a:avLst/>
          </a:prstGeom>
          <a:noFill/>
        </p:spPr>
        <p:txBody>
          <a:bodyPr wrap="square" rtlCol="0">
            <a:spAutoFit/>
          </a:bodyPr>
          <a:lstStyle/>
          <a:p>
            <a:r>
              <a:rPr lang="en-US" b="1" dirty="0"/>
              <a:t>In </a:t>
            </a:r>
            <a:r>
              <a:rPr lang="en-US" b="1" i="1" dirty="0"/>
              <a:t>Accountability and Public Trust</a:t>
            </a:r>
            <a:r>
              <a:rPr lang="en-US" b="1" dirty="0"/>
              <a:t>, Brody defines accountability for nonprofit organizations through “three fundamental questions:</a:t>
            </a:r>
          </a:p>
          <a:p>
            <a:endParaRPr lang="en-US" b="1" dirty="0"/>
          </a:p>
          <a:p>
            <a:pPr marL="742950" lvl="1" indent="-285750">
              <a:buFont typeface="Wingdings" charset="2"/>
              <a:buChar char="v"/>
            </a:pPr>
            <a:r>
              <a:rPr lang="en-US" dirty="0"/>
              <a:t>To whom is someone accountable</a:t>
            </a:r>
          </a:p>
          <a:p>
            <a:pPr marL="742950" lvl="1" indent="-285750">
              <a:buFont typeface="Wingdings" charset="2"/>
              <a:buChar char="v"/>
            </a:pPr>
            <a:r>
              <a:rPr lang="en-US" dirty="0"/>
              <a:t>for what, and</a:t>
            </a:r>
          </a:p>
          <a:p>
            <a:pPr marL="742950" lvl="1" indent="-285750">
              <a:buFont typeface="Wingdings" charset="2"/>
              <a:buChar char="v"/>
            </a:pPr>
            <a:r>
              <a:rPr lang="en-US" dirty="0"/>
              <a:t>“how” </a:t>
            </a:r>
          </a:p>
          <a:p>
            <a:endParaRPr lang="en-US" dirty="0"/>
          </a:p>
          <a:p>
            <a:r>
              <a:rPr lang="en-US" b="1" dirty="0"/>
              <a:t>Many accountability frameworks for nonprofit organizations are published and generally include 3 key elements: </a:t>
            </a:r>
          </a:p>
          <a:p>
            <a:endParaRPr lang="en-US" b="1" dirty="0"/>
          </a:p>
          <a:p>
            <a:pPr marL="285750" lvl="0" indent="-285750">
              <a:buFont typeface="Wingdings" charset="2"/>
              <a:buChar char="v"/>
            </a:pPr>
            <a:r>
              <a:rPr lang="en-US" dirty="0"/>
              <a:t>a commitment to operating standards relative to the roles and responsibilities of the membership, including adherence to codes of conduct</a:t>
            </a:r>
          </a:p>
          <a:p>
            <a:pPr marL="285750" lvl="0" indent="-285750">
              <a:buFont typeface="Wingdings" charset="2"/>
              <a:buChar char="v"/>
            </a:pPr>
            <a:r>
              <a:rPr lang="en-US" dirty="0"/>
              <a:t>a welcoming of public scrutiny, and </a:t>
            </a:r>
          </a:p>
          <a:p>
            <a:pPr marL="285750" lvl="0" indent="-285750">
              <a:buFont typeface="Wingdings" charset="2"/>
              <a:buChar char="v"/>
            </a:pPr>
            <a:r>
              <a:rPr lang="en-US" dirty="0"/>
              <a:t>holding all of its members, including leadership, responsible for the designated roles of each within the organization </a:t>
            </a:r>
          </a:p>
          <a:p>
            <a:pPr lvl="0"/>
            <a:endParaRPr lang="en-US" dirty="0"/>
          </a:p>
          <a:p>
            <a:pPr lvl="0"/>
            <a:r>
              <a:rPr lang="en-US" dirty="0"/>
              <a:t>WHO Accountability Framework: </a:t>
            </a:r>
            <a:r>
              <a:rPr lang="en-US" u="sng" dirty="0">
                <a:hlinkClick r:id="rId2"/>
              </a:rPr>
              <a:t>http://www.who.int/about/who_reform/managerial/accountability-framework.pdf)</a:t>
            </a:r>
            <a:r>
              <a:rPr lang="en-US" dirty="0"/>
              <a:t>. </a:t>
            </a:r>
          </a:p>
          <a:p>
            <a:r>
              <a:rPr lang="en-US" dirty="0"/>
              <a:t> </a:t>
            </a:r>
          </a:p>
          <a:p>
            <a:endParaRPr lang="en-US" dirty="0"/>
          </a:p>
        </p:txBody>
      </p:sp>
    </p:spTree>
    <p:extLst>
      <p:ext uri="{BB962C8B-B14F-4D97-AF65-F5344CB8AC3E}">
        <p14:creationId xmlns:p14="http://schemas.microsoft.com/office/powerpoint/2010/main" val="1384563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518D7C3-37E7-654A-AE55-8174BE2820ED}"/>
              </a:ext>
            </a:extLst>
          </p:cNvPr>
          <p:cNvSpPr>
            <a:spLocks noGrp="1"/>
          </p:cNvSpPr>
          <p:nvPr>
            <p:ph type="title"/>
          </p:nvPr>
        </p:nvSpPr>
        <p:spPr>
          <a:xfrm>
            <a:off x="533400" y="-268676"/>
            <a:ext cx="10972800" cy="1143000"/>
          </a:xfrm>
        </p:spPr>
        <p:txBody>
          <a:bodyPr/>
          <a:lstStyle/>
          <a:p>
            <a:r>
              <a:rPr lang="en-US" dirty="0"/>
              <a:t>Transparency</a:t>
            </a:r>
          </a:p>
        </p:txBody>
      </p:sp>
      <p:sp>
        <p:nvSpPr>
          <p:cNvPr id="4" name="TextBox 3">
            <a:extLst>
              <a:ext uri="{FF2B5EF4-FFF2-40B4-BE49-F238E27FC236}">
                <a16:creationId xmlns:a16="http://schemas.microsoft.com/office/drawing/2014/main" id="{22DE5BD8-FDF4-134D-B3A2-A17A4D9F3C55}"/>
              </a:ext>
            </a:extLst>
          </p:cNvPr>
          <p:cNvSpPr txBox="1"/>
          <p:nvPr/>
        </p:nvSpPr>
        <p:spPr>
          <a:xfrm>
            <a:off x="792125" y="3459301"/>
            <a:ext cx="11002926" cy="3170099"/>
          </a:xfrm>
          <a:prstGeom prst="rect">
            <a:avLst/>
          </a:prstGeom>
          <a:noFill/>
        </p:spPr>
        <p:txBody>
          <a:bodyPr wrap="square" rtlCol="0">
            <a:spAutoFit/>
          </a:bodyPr>
          <a:lstStyle/>
          <a:p>
            <a:r>
              <a:rPr lang="en-US" sz="2000" dirty="0"/>
              <a:t>Researchers and policy makers should be vigilant, consistent and transparent regarding the types and strength of evidence upon which conclusions and communications are based.</a:t>
            </a:r>
          </a:p>
          <a:p>
            <a:endParaRPr lang="en-US" sz="2000" dirty="0"/>
          </a:p>
          <a:p>
            <a:r>
              <a:rPr lang="en-US" sz="2000" dirty="0"/>
              <a:t>The translation of scientific evidence to information needed for policy formulation should be limited to experts and those who have no vested interests beyond the common good in study outcomes or policy and practice recommendations. </a:t>
            </a:r>
          </a:p>
          <a:p>
            <a:endParaRPr lang="en-US" sz="2000" dirty="0"/>
          </a:p>
          <a:p>
            <a:endParaRPr lang="en-US" sz="2000" dirty="0"/>
          </a:p>
          <a:p>
            <a:endParaRPr lang="en-US" sz="2000" dirty="0"/>
          </a:p>
          <a:p>
            <a:endParaRPr lang="en-US" sz="2000" dirty="0"/>
          </a:p>
        </p:txBody>
      </p:sp>
      <p:sp>
        <p:nvSpPr>
          <p:cNvPr id="5" name="Rectangle 1">
            <a:extLst>
              <a:ext uri="{FF2B5EF4-FFF2-40B4-BE49-F238E27FC236}">
                <a16:creationId xmlns:a16="http://schemas.microsoft.com/office/drawing/2014/main" id="{D0728F16-3C3B-CC4F-83DE-651A7568E550}"/>
              </a:ext>
            </a:extLst>
          </p:cNvPr>
          <p:cNvSpPr>
            <a:spLocks noChangeArrowheads="1"/>
          </p:cNvSpPr>
          <p:nvPr/>
        </p:nvSpPr>
        <p:spPr bwMode="auto">
          <a:xfrm>
            <a:off x="792124" y="798124"/>
            <a:ext cx="1079027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r>
              <a:rPr kumimoji="0" lang="x-none" altLang="x-none" sz="2000" b="1" i="0" u="none" strike="noStrike" cap="none" normalizeH="0" baseline="0" dirty="0">
                <a:ln>
                  <a:noFill/>
                </a:ln>
                <a:solidFill>
                  <a:schemeClr val="tx1"/>
                </a:solidFill>
                <a:effectLst/>
              </a:rPr>
              <a:t>Transparency encompasses all phases of research</a:t>
            </a:r>
            <a:r>
              <a:rPr kumimoji="0" lang="en-US" altLang="x-none" sz="2000" b="1" i="0" u="none" strike="noStrike" cap="none" normalizeH="0" baseline="0" dirty="0">
                <a:ln>
                  <a:noFill/>
                </a:ln>
                <a:solidFill>
                  <a:schemeClr val="tx1"/>
                </a:solidFill>
                <a:effectLst/>
              </a:rPr>
              <a:t>:</a:t>
            </a:r>
          </a:p>
          <a:p>
            <a:pPr eaLnBrk="0" hangingPunct="0"/>
            <a:endParaRPr kumimoji="0" lang="en-US" altLang="x-none" sz="2000" b="1" i="0" u="none" strike="noStrike" cap="none" normalizeH="0" baseline="0" dirty="0">
              <a:ln>
                <a:noFill/>
              </a:ln>
              <a:solidFill>
                <a:schemeClr val="tx1"/>
              </a:solidFill>
              <a:effectLst/>
            </a:endParaRPr>
          </a:p>
          <a:p>
            <a:pPr marL="742950" lvl="1" indent="-285750" eaLnBrk="0" hangingPunct="0">
              <a:buFont typeface="Wingdings" charset="2"/>
              <a:buChar char="v"/>
            </a:pPr>
            <a:r>
              <a:rPr kumimoji="0" lang="x-none" altLang="x-none" sz="2000" b="0" i="0" u="none" strike="noStrike" cap="none" normalizeH="0" baseline="0" dirty="0">
                <a:ln>
                  <a:noFill/>
                </a:ln>
                <a:solidFill>
                  <a:schemeClr val="tx1"/>
                </a:solidFill>
                <a:effectLst/>
              </a:rPr>
              <a:t>clear articulation of the anticipated research’s primary outcomes</a:t>
            </a:r>
            <a:endParaRPr kumimoji="0" lang="en-US" altLang="x-none" sz="2000" b="0" i="0" u="none" strike="noStrike" cap="none" normalizeH="0" baseline="0" dirty="0">
              <a:ln>
                <a:noFill/>
              </a:ln>
              <a:solidFill>
                <a:schemeClr val="tx1"/>
              </a:solidFill>
              <a:effectLst/>
            </a:endParaRPr>
          </a:p>
          <a:p>
            <a:pPr marL="742950" lvl="1" indent="-285750" eaLnBrk="0" hangingPunct="0">
              <a:buFont typeface="Wingdings" charset="2"/>
              <a:buChar char="v"/>
            </a:pPr>
            <a:r>
              <a:rPr kumimoji="0" lang="x-none" altLang="x-none" sz="2000" b="0" i="0" u="none" strike="noStrike" cap="none" normalizeH="0" baseline="0" dirty="0">
                <a:ln>
                  <a:noFill/>
                </a:ln>
                <a:solidFill>
                  <a:schemeClr val="tx1"/>
                </a:solidFill>
                <a:effectLst/>
              </a:rPr>
              <a:t>firm grounding of all conclusions and recommendations in the strength of the evidence</a:t>
            </a:r>
            <a:endParaRPr kumimoji="0" lang="en-US" altLang="x-none" sz="2000" b="0" i="0" u="none" strike="noStrike" cap="none" normalizeH="0" baseline="0" dirty="0">
              <a:ln>
                <a:noFill/>
              </a:ln>
              <a:solidFill>
                <a:schemeClr val="tx1"/>
              </a:solidFill>
              <a:effectLst/>
            </a:endParaRPr>
          </a:p>
          <a:p>
            <a:pPr marL="742950" lvl="1" indent="-285750" eaLnBrk="0" hangingPunct="0">
              <a:buFont typeface="Wingdings" charset="2"/>
              <a:buChar char="v"/>
            </a:pPr>
            <a:r>
              <a:rPr kumimoji="0" lang="x-none" altLang="x-none" sz="2000" b="0" i="0" u="none" strike="noStrike" cap="none" normalizeH="0" baseline="0" dirty="0">
                <a:ln>
                  <a:noFill/>
                </a:ln>
                <a:solidFill>
                  <a:schemeClr val="tx1"/>
                </a:solidFill>
                <a:effectLst/>
              </a:rPr>
              <a:t>acknowledgement of all funders, beneficiaries, and opponents of the research </a:t>
            </a:r>
            <a:endParaRPr kumimoji="0" lang="en-US" altLang="x-none" sz="2000" b="0" i="0" u="none" strike="noStrike" cap="none" normalizeH="0" baseline="0" dirty="0">
              <a:ln>
                <a:noFill/>
              </a:ln>
              <a:solidFill>
                <a:schemeClr val="tx1"/>
              </a:solidFill>
              <a:effectLst/>
            </a:endParaRPr>
          </a:p>
          <a:p>
            <a:pPr marL="742950" lvl="1" indent="-285750" eaLnBrk="0" hangingPunct="0">
              <a:buFont typeface="Wingdings" charset="2"/>
              <a:buChar char="v"/>
            </a:pPr>
            <a:r>
              <a:rPr kumimoji="0" lang="x-none" altLang="x-none" sz="2000" b="0" i="0" u="none" strike="noStrike" cap="none" normalizeH="0" baseline="0" dirty="0">
                <a:ln>
                  <a:noFill/>
                </a:ln>
                <a:solidFill>
                  <a:schemeClr val="tx1"/>
                </a:solidFill>
                <a:effectLst/>
              </a:rPr>
              <a:t>declaration of all potential biases and competing interests </a:t>
            </a:r>
            <a:endParaRPr kumimoji="0" lang="en-US" altLang="x-none" sz="2000" b="0" i="0" u="none" strike="noStrike" cap="none" normalizeH="0" baseline="0" dirty="0">
              <a:ln>
                <a:noFill/>
              </a:ln>
              <a:solidFill>
                <a:schemeClr val="tx1"/>
              </a:solidFill>
              <a:effectLst/>
            </a:endParaRPr>
          </a:p>
          <a:p>
            <a:pPr marL="742950" lvl="1" indent="-285750" eaLnBrk="0" hangingPunct="0">
              <a:buFont typeface="Wingdings" charset="2"/>
              <a:buChar char="v"/>
            </a:pPr>
            <a:r>
              <a:rPr kumimoji="0" lang="x-none" altLang="x-none" sz="2000" b="0" i="0" u="none" strike="noStrike" cap="none" normalizeH="0" baseline="0" dirty="0">
                <a:ln>
                  <a:noFill/>
                </a:ln>
                <a:solidFill>
                  <a:schemeClr val="tx1"/>
                </a:solidFill>
                <a:effectLst/>
              </a:rPr>
              <a:t>identification of those who may be harmed by new knowledge</a:t>
            </a:r>
            <a:r>
              <a:rPr kumimoji="0" lang="en-US" altLang="x-none" sz="2000" b="0" i="0" u="none" strike="noStrike" cap="none" normalizeH="0" dirty="0">
                <a:ln>
                  <a:noFill/>
                </a:ln>
                <a:solidFill>
                  <a:schemeClr val="tx1"/>
                </a:solidFill>
                <a:effectLst/>
              </a:rPr>
              <a:t> </a:t>
            </a:r>
            <a:r>
              <a:rPr lang="en-US" altLang="x-none" sz="2000" dirty="0"/>
              <a:t>(</a:t>
            </a:r>
            <a:r>
              <a:rPr lang="x-none" altLang="x-none" sz="2000" dirty="0"/>
              <a:t>culture, beliefs, traditions, or identity</a:t>
            </a:r>
            <a:r>
              <a:rPr lang="en-US" altLang="x-none" sz="2000" dirty="0"/>
              <a:t>)</a:t>
            </a:r>
            <a:r>
              <a:rPr lang="x-none" altLang="x-none" dirty="0"/>
              <a:t>. </a:t>
            </a:r>
            <a:endParaRPr lang="en-US" altLang="x-none" dirty="0"/>
          </a:p>
          <a:p>
            <a:pPr marL="742950" lvl="1" indent="-285750" eaLnBrk="0" hangingPunct="0">
              <a:buFont typeface="Wingdings" charset="2"/>
              <a:buChar char="v"/>
            </a:pPr>
            <a:endParaRPr lang="en-US" altLang="x-none" dirty="0"/>
          </a:p>
          <a:p>
            <a:pPr marL="742950" lvl="1" indent="-285750" eaLnBrk="0" hangingPunct="0">
              <a:buFont typeface="Wingdings" charset="2"/>
              <a:buChar char="v"/>
            </a:pPr>
            <a:endParaRPr lang="en-US" altLang="x-none" dirty="0"/>
          </a:p>
        </p:txBody>
      </p:sp>
    </p:spTree>
    <p:extLst>
      <p:ext uri="{BB962C8B-B14F-4D97-AF65-F5344CB8AC3E}">
        <p14:creationId xmlns:p14="http://schemas.microsoft.com/office/powerpoint/2010/main" val="1087097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9913E06-31C4-2543-BD51-68F4A15C3097}"/>
              </a:ext>
            </a:extLst>
          </p:cNvPr>
          <p:cNvSpPr>
            <a:spLocks noGrp="1"/>
          </p:cNvSpPr>
          <p:nvPr>
            <p:ph type="title"/>
          </p:nvPr>
        </p:nvSpPr>
        <p:spPr>
          <a:xfrm>
            <a:off x="609600" y="-152400"/>
            <a:ext cx="10972800" cy="1143000"/>
          </a:xfrm>
        </p:spPr>
        <p:txBody>
          <a:bodyPr/>
          <a:lstStyle/>
          <a:p>
            <a:r>
              <a:rPr lang="en-US" dirty="0"/>
              <a:t>COI and Objectivity</a:t>
            </a:r>
          </a:p>
        </p:txBody>
      </p:sp>
      <p:sp>
        <p:nvSpPr>
          <p:cNvPr id="4" name="TextBox 3">
            <a:extLst>
              <a:ext uri="{FF2B5EF4-FFF2-40B4-BE49-F238E27FC236}">
                <a16:creationId xmlns:a16="http://schemas.microsoft.com/office/drawing/2014/main" id="{9DA7BEC8-485E-004E-BDA2-FE81F2C326B4}"/>
              </a:ext>
            </a:extLst>
          </p:cNvPr>
          <p:cNvSpPr txBox="1"/>
          <p:nvPr/>
        </p:nvSpPr>
        <p:spPr>
          <a:xfrm>
            <a:off x="685800" y="1033562"/>
            <a:ext cx="10820400" cy="5293757"/>
          </a:xfrm>
          <a:prstGeom prst="rect">
            <a:avLst/>
          </a:prstGeom>
          <a:noFill/>
        </p:spPr>
        <p:txBody>
          <a:bodyPr wrap="square" rtlCol="0">
            <a:spAutoFit/>
          </a:bodyPr>
          <a:lstStyle/>
          <a:p>
            <a:r>
              <a:rPr lang="en-US" sz="2000" dirty="0"/>
              <a:t>Financial gain is the primary focus of most COI policies because it is easily quantified and  public trust is sensitive to it.  The public is more trusting of scientists when they believe scientists are acting independently of financial interests.</a:t>
            </a:r>
          </a:p>
          <a:p>
            <a:endParaRPr lang="en-US" sz="2000" dirty="0"/>
          </a:p>
          <a:p>
            <a:r>
              <a:rPr lang="en-US" sz="2000" dirty="0"/>
              <a:t>Conflicts arise not only from financial ties of scientists with funders, but also as a result of strongly held personal beliefs, institutional relationships, career concerns, “publish or perish”, and personal relationships.</a:t>
            </a:r>
          </a:p>
          <a:p>
            <a:endParaRPr lang="en-US" sz="2000" dirty="0"/>
          </a:p>
          <a:p>
            <a:r>
              <a:rPr lang="en-US" sz="2000" dirty="0"/>
              <a:t>Expanding COI policies and their management to encompass all secondary interests that can compromise objectivity in research would require a level of transparency and disclosure normally expected of elected officials and justices.</a:t>
            </a:r>
          </a:p>
          <a:p>
            <a:endParaRPr lang="en-US" sz="2000" dirty="0"/>
          </a:p>
          <a:p>
            <a:r>
              <a:rPr lang="en-US" sz="2000" dirty="0"/>
              <a:t>The reporting, monitoring, and managing of conflicts can be seen as overly burdensome by investigators and costly to institutions.</a:t>
            </a:r>
          </a:p>
          <a:p>
            <a:endParaRPr lang="en-US" sz="2000" dirty="0"/>
          </a:p>
          <a:p>
            <a:endParaRPr lang="en-US" sz="2000" dirty="0"/>
          </a:p>
          <a:p>
            <a:endParaRPr lang="en-US" sz="2000" dirty="0"/>
          </a:p>
        </p:txBody>
      </p:sp>
    </p:spTree>
    <p:extLst>
      <p:ext uri="{BB962C8B-B14F-4D97-AF65-F5344CB8AC3E}">
        <p14:creationId xmlns:p14="http://schemas.microsoft.com/office/powerpoint/2010/main" val="2760740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865A4-F249-4BAB-BF5F-3ED10C0AD13F}"/>
              </a:ext>
            </a:extLst>
          </p:cNvPr>
          <p:cNvSpPr>
            <a:spLocks noGrp="1"/>
          </p:cNvSpPr>
          <p:nvPr>
            <p:ph type="title"/>
          </p:nvPr>
        </p:nvSpPr>
        <p:spPr>
          <a:xfrm>
            <a:off x="685800" y="2438400"/>
            <a:ext cx="10972800" cy="1143000"/>
          </a:xfrm>
        </p:spPr>
        <p:txBody>
          <a:bodyPr>
            <a:normAutofit fontScale="90000"/>
          </a:bodyPr>
          <a:lstStyle/>
          <a:p>
            <a:r>
              <a:rPr lang="en-US" dirty="0"/>
              <a:t>ASN requests feedback on the report recommendations from the audiences to the following email address and webpage:</a:t>
            </a:r>
            <a:br>
              <a:rPr lang="en-US" dirty="0"/>
            </a:br>
            <a:r>
              <a:rPr lang="en-US" dirty="0"/>
              <a:t> </a:t>
            </a:r>
            <a:br>
              <a:rPr lang="en-US" dirty="0"/>
            </a:br>
            <a:r>
              <a:rPr lang="en-US" u="sng" dirty="0">
                <a:hlinkClick r:id="rId2"/>
              </a:rPr>
              <a:t>trust@nutrition.org</a:t>
            </a:r>
            <a:br>
              <a:rPr lang="en-US" dirty="0"/>
            </a:br>
            <a:r>
              <a:rPr lang="en-US" u="sng" dirty="0">
                <a:hlinkClick r:id="rId3"/>
              </a:rPr>
              <a:t>www.nutrition.org/trust</a:t>
            </a:r>
            <a:br>
              <a:rPr lang="en-US" dirty="0"/>
            </a:br>
            <a:endParaRPr lang="en-US" dirty="0"/>
          </a:p>
        </p:txBody>
      </p:sp>
    </p:spTree>
    <p:extLst>
      <p:ext uri="{BB962C8B-B14F-4D97-AF65-F5344CB8AC3E}">
        <p14:creationId xmlns:p14="http://schemas.microsoft.com/office/powerpoint/2010/main" val="2343547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865A4-F249-4BAB-BF5F-3ED10C0AD13F}"/>
              </a:ext>
            </a:extLst>
          </p:cNvPr>
          <p:cNvSpPr>
            <a:spLocks noGrp="1"/>
          </p:cNvSpPr>
          <p:nvPr>
            <p:ph type="title"/>
          </p:nvPr>
        </p:nvSpPr>
        <p:spPr>
          <a:xfrm>
            <a:off x="609600" y="0"/>
            <a:ext cx="10972800" cy="1143000"/>
          </a:xfrm>
        </p:spPr>
        <p:txBody>
          <a:bodyPr>
            <a:normAutofit/>
          </a:bodyPr>
          <a:lstStyle/>
          <a:p>
            <a:r>
              <a:rPr lang="en-US" dirty="0"/>
              <a:t>Disclosures</a:t>
            </a:r>
          </a:p>
        </p:txBody>
      </p:sp>
      <p:graphicFrame>
        <p:nvGraphicFramePr>
          <p:cNvPr id="3" name="Group 28">
            <a:extLst>
              <a:ext uri="{FF2B5EF4-FFF2-40B4-BE49-F238E27FC236}">
                <a16:creationId xmlns:a16="http://schemas.microsoft.com/office/drawing/2014/main" id="{D2A2DD2A-442E-DC45-BBBD-1D598E715CE7}"/>
              </a:ext>
            </a:extLst>
          </p:cNvPr>
          <p:cNvGraphicFramePr>
            <a:graphicFrameLocks noGrp="1"/>
          </p:cNvGraphicFramePr>
          <p:nvPr>
            <p:extLst>
              <p:ext uri="{D42A27DB-BD31-4B8C-83A1-F6EECF244321}">
                <p14:modId xmlns:p14="http://schemas.microsoft.com/office/powerpoint/2010/main" val="870337277"/>
              </p:ext>
            </p:extLst>
          </p:nvPr>
        </p:nvGraphicFramePr>
        <p:xfrm>
          <a:off x="1600200" y="1417638"/>
          <a:ext cx="9220200" cy="4009474"/>
        </p:xfrm>
        <a:graphic>
          <a:graphicData uri="http://schemas.openxmlformats.org/drawingml/2006/table">
            <a:tbl>
              <a:tblPr/>
              <a:tblGrid>
                <a:gridCol w="5095374">
                  <a:extLst>
                    <a:ext uri="{9D8B030D-6E8A-4147-A177-3AD203B41FA5}">
                      <a16:colId xmlns:a16="http://schemas.microsoft.com/office/drawing/2014/main" val="20000"/>
                    </a:ext>
                  </a:extLst>
                </a:gridCol>
                <a:gridCol w="4124826">
                  <a:extLst>
                    <a:ext uri="{9D8B030D-6E8A-4147-A177-3AD203B41FA5}">
                      <a16:colId xmlns:a16="http://schemas.microsoft.com/office/drawing/2014/main" val="20001"/>
                    </a:ext>
                  </a:extLst>
                </a:gridCol>
              </a:tblGrid>
              <a:tr h="766926">
                <a:tc>
                  <a:txBody>
                    <a:bodyPr/>
                    <a:lstStyle/>
                    <a:p>
                      <a:pPr marL="0" marR="0" lvl="0" indent="0" algn="ctr" defTabSz="914400" rtl="0" eaLnBrk="0" fontAlgn="base" latinLnBrk="0" hangingPunct="0">
                        <a:lnSpc>
                          <a:spcPct val="100000"/>
                        </a:lnSpc>
                        <a:spcBef>
                          <a:spcPts val="2000"/>
                        </a:spcBef>
                        <a:spcAft>
                          <a:spcPct val="0"/>
                        </a:spcAft>
                        <a:buClrTx/>
                        <a:buSzTx/>
                        <a:buFont typeface="Wingdings 2" pitchFamily="18" charset="2"/>
                        <a:buNone/>
                        <a:tabLst/>
                      </a:pPr>
                      <a:r>
                        <a:rPr kumimoji="0" lang="en-US" sz="1900" b="1" i="0" u="none" strike="noStrike" cap="none" normalizeH="0" baseline="0" dirty="0">
                          <a:ln>
                            <a:noFill/>
                          </a:ln>
                          <a:solidFill>
                            <a:schemeClr val="tx1"/>
                          </a:solidFill>
                          <a:effectLst/>
                          <a:latin typeface="Arial" pitchFamily="34" charset="0"/>
                          <a:ea typeface="ＭＳ Ｐゴシック" charset="-128"/>
                          <a:cs typeface="Arial" pitchFamily="34" charset="0"/>
                        </a:rPr>
                        <a:t>AFFILIATION/FINANCIAL INTERESTS </a:t>
                      </a:r>
                    </a:p>
                    <a:p>
                      <a:pPr marL="0" marR="0" lvl="0" indent="0" algn="ctr" defTabSz="914400" rtl="0" eaLnBrk="0" fontAlgn="base" latinLnBrk="0" hangingPunct="0">
                        <a:lnSpc>
                          <a:spcPct val="100000"/>
                        </a:lnSpc>
                        <a:spcBef>
                          <a:spcPts val="0"/>
                        </a:spcBef>
                        <a:spcAft>
                          <a:spcPct val="0"/>
                        </a:spcAft>
                        <a:buClrTx/>
                        <a:buSzTx/>
                        <a:buFont typeface="Wingdings 2" pitchFamily="18" charset="2"/>
                        <a:buNone/>
                        <a:tabLst/>
                      </a:pPr>
                      <a:r>
                        <a:rPr kumimoji="0" lang="en-US" sz="1900" b="1" i="0" u="none" strike="noStrike" cap="none" normalizeH="0" baseline="0" dirty="0">
                          <a:ln>
                            <a:noFill/>
                          </a:ln>
                          <a:solidFill>
                            <a:schemeClr val="tx2"/>
                          </a:solidFill>
                          <a:effectLst/>
                          <a:latin typeface="Arial" pitchFamily="34" charset="0"/>
                          <a:ea typeface="ＭＳ Ｐゴシック" charset="-128"/>
                          <a:cs typeface="Arial" pitchFamily="34" charset="0"/>
                        </a:rPr>
                        <a:t>(prior 12 months)</a:t>
                      </a:r>
                    </a:p>
                  </a:txBody>
                  <a:tcPr marL="107245" marR="107245" marT="59267" marB="592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2000"/>
                        </a:spcBef>
                        <a:spcAft>
                          <a:spcPct val="0"/>
                        </a:spcAft>
                        <a:buClrTx/>
                        <a:buSzTx/>
                        <a:buFont typeface="Wingdings 2" pitchFamily="18" charset="2"/>
                        <a:buNone/>
                        <a:tabLst/>
                      </a:pPr>
                      <a:r>
                        <a:rPr kumimoji="0" lang="en-US" sz="1600" b="1" i="0" u="none" strike="noStrike" cap="none" normalizeH="0" baseline="0" dirty="0">
                          <a:ln>
                            <a:noFill/>
                          </a:ln>
                          <a:solidFill>
                            <a:schemeClr val="tx1"/>
                          </a:solidFill>
                          <a:effectLst/>
                          <a:latin typeface="Arial" pitchFamily="34" charset="0"/>
                          <a:ea typeface="ＭＳ Ｐゴシック" charset="-128"/>
                          <a:cs typeface="Arial" pitchFamily="34" charset="0"/>
                        </a:rPr>
                        <a:t>ORGANIZATION </a:t>
                      </a:r>
                    </a:p>
                  </a:txBody>
                  <a:tcPr marL="107245" marR="107245" marT="59267" marB="592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127">
                <a:tc>
                  <a:txBody>
                    <a:bodyPr/>
                    <a:lstStyle/>
                    <a:p>
                      <a:pPr marL="0" marR="0" lvl="0" indent="0" algn="l" defTabSz="914400" rtl="0" eaLnBrk="0" fontAlgn="base" latinLnBrk="0" hangingPunct="0">
                        <a:lnSpc>
                          <a:spcPct val="100000"/>
                        </a:lnSpc>
                        <a:spcBef>
                          <a:spcPts val="2000"/>
                        </a:spcBef>
                        <a:spcAft>
                          <a:spcPct val="0"/>
                        </a:spcAft>
                        <a:buClrTx/>
                        <a:buSzTx/>
                        <a:buFont typeface="Wingdings 2" pitchFamily="18" charset="2"/>
                        <a:buNone/>
                        <a:tabLst/>
                      </a:pPr>
                      <a:r>
                        <a:rPr kumimoji="0" lang="en-US" sz="1900" b="0" i="0" u="none" strike="noStrike" cap="none" normalizeH="0" baseline="0" dirty="0">
                          <a:ln>
                            <a:noFill/>
                          </a:ln>
                          <a:solidFill>
                            <a:schemeClr val="tx1"/>
                          </a:solidFill>
                          <a:effectLst/>
                          <a:latin typeface="Arial" pitchFamily="34" charset="0"/>
                          <a:ea typeface="ＭＳ Ｐゴシック" charset="-128"/>
                          <a:cs typeface="Arial" pitchFamily="34" charset="0"/>
                        </a:rPr>
                        <a:t>Grants/Research Support: </a:t>
                      </a:r>
                    </a:p>
                  </a:txBody>
                  <a:tcPr marL="107245" marR="107245" marT="59267" marB="592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 typeface="Wingdings 2" pitchFamily="18" charset="2"/>
                        <a:buNone/>
                        <a:tabLst/>
                        <a:defRPr/>
                      </a:pPr>
                      <a:r>
                        <a:rPr lang="en-US" sz="1600" kern="1200" dirty="0">
                          <a:solidFill>
                            <a:schemeClr val="tx1"/>
                          </a:solidFill>
                          <a:effectLst/>
                          <a:latin typeface="Arial"/>
                          <a:ea typeface="+mn-ea"/>
                          <a:cs typeface="Arial"/>
                        </a:rPr>
                        <a:t>NIH:</a:t>
                      </a:r>
                    </a:p>
                    <a:p>
                      <a:pPr marL="0" marR="0" lvl="0" indent="0" algn="ctr" defTabSz="914400" rtl="0" eaLnBrk="0" fontAlgn="base" latinLnBrk="0" hangingPunct="0">
                        <a:lnSpc>
                          <a:spcPct val="100000"/>
                        </a:lnSpc>
                        <a:spcBef>
                          <a:spcPts val="0"/>
                        </a:spcBef>
                        <a:spcAft>
                          <a:spcPct val="0"/>
                        </a:spcAft>
                        <a:buClrTx/>
                        <a:buSzTx/>
                        <a:buFont typeface="Wingdings 2" pitchFamily="18" charset="2"/>
                        <a:buNone/>
                        <a:tabLst/>
                        <a:defRPr/>
                      </a:pPr>
                      <a:r>
                        <a:rPr lang="en-US" sz="1600" kern="1200" dirty="0">
                          <a:solidFill>
                            <a:schemeClr val="tx1"/>
                          </a:solidFill>
                          <a:effectLst/>
                          <a:latin typeface="Arial"/>
                          <a:ea typeface="+mn-ea"/>
                          <a:cs typeface="Arial"/>
                        </a:rPr>
                        <a:t>T32-DK007158</a:t>
                      </a:r>
                      <a:r>
                        <a:rPr lang="en-US" sz="1600" dirty="0">
                          <a:effectLst/>
                          <a:latin typeface="Arial"/>
                          <a:cs typeface="Arial"/>
                        </a:rPr>
                        <a:t> </a:t>
                      </a:r>
                    </a:p>
                    <a:p>
                      <a:pPr marL="0" marR="0" lvl="0" indent="0" algn="ctr" defTabSz="914400" rtl="0" eaLnBrk="0" fontAlgn="base" latinLnBrk="0" hangingPunct="0">
                        <a:lnSpc>
                          <a:spcPct val="100000"/>
                        </a:lnSpc>
                        <a:spcBef>
                          <a:spcPts val="0"/>
                        </a:spcBef>
                        <a:spcAft>
                          <a:spcPct val="0"/>
                        </a:spcAft>
                        <a:buClrTx/>
                        <a:buSzTx/>
                        <a:buFont typeface="Wingdings 2" pitchFamily="18" charset="2"/>
                        <a:buNone/>
                        <a:tabLst/>
                        <a:defRPr/>
                      </a:pPr>
                      <a:r>
                        <a:rPr lang="en-US" sz="1600" kern="1200" dirty="0">
                          <a:solidFill>
                            <a:schemeClr val="tx1"/>
                          </a:solidFill>
                          <a:effectLst/>
                          <a:latin typeface="Arial"/>
                          <a:ea typeface="+mn-ea"/>
                          <a:cs typeface="Arial"/>
                        </a:rPr>
                        <a:t>R37DK58144; ODS Supplement</a:t>
                      </a:r>
                    </a:p>
                    <a:p>
                      <a:pPr marL="0" marR="0" lvl="0" indent="0" algn="ctr" defTabSz="914400" rtl="0" eaLnBrk="0" fontAlgn="base" latinLnBrk="0" hangingPunct="0">
                        <a:lnSpc>
                          <a:spcPct val="100000"/>
                        </a:lnSpc>
                        <a:spcBef>
                          <a:spcPts val="0"/>
                        </a:spcBef>
                        <a:spcAft>
                          <a:spcPct val="0"/>
                        </a:spcAft>
                        <a:buClrTx/>
                        <a:buSzTx/>
                        <a:buFont typeface="Wingdings 2" pitchFamily="18" charset="2"/>
                        <a:buNone/>
                        <a:tabLst/>
                        <a:defRPr/>
                      </a:pPr>
                      <a:r>
                        <a:rPr lang="en-US" sz="1600" kern="1200" dirty="0">
                          <a:solidFill>
                            <a:schemeClr val="tx1"/>
                          </a:solidFill>
                          <a:effectLst/>
                          <a:latin typeface="Arial"/>
                          <a:ea typeface="+mn-ea"/>
                          <a:cs typeface="Arial"/>
                        </a:rPr>
                        <a:t>HD059120</a:t>
                      </a:r>
                      <a:r>
                        <a:rPr lang="en-US" sz="1600" dirty="0">
                          <a:effectLst/>
                          <a:latin typeface="Arial"/>
                          <a:cs typeface="Arial"/>
                        </a:rPr>
                        <a:t>  </a:t>
                      </a:r>
                      <a:r>
                        <a:rPr lang="en-US" sz="1600" kern="1200" dirty="0">
                          <a:solidFill>
                            <a:schemeClr val="tx1"/>
                          </a:solidFill>
                          <a:latin typeface="Arial"/>
                          <a:ea typeface="+mn-ea"/>
                          <a:cs typeface="Arial"/>
                        </a:rPr>
                        <a:t> </a:t>
                      </a:r>
                      <a:endParaRPr kumimoji="0" lang="en-US" sz="1600" b="0" i="0" u="none" strike="noStrike" cap="none" normalizeH="0" baseline="0" dirty="0">
                        <a:ln>
                          <a:noFill/>
                        </a:ln>
                        <a:solidFill>
                          <a:schemeClr val="tx1"/>
                        </a:solidFill>
                        <a:effectLst/>
                        <a:latin typeface="Arial"/>
                        <a:ea typeface="ＭＳ Ｐゴシック" charset="-128"/>
                        <a:cs typeface="Arial"/>
                      </a:endParaRPr>
                    </a:p>
                  </a:txBody>
                  <a:tcPr marL="107245" marR="107245" marT="59267" marB="592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9990">
                <a:tc>
                  <a:txBody>
                    <a:bodyPr/>
                    <a:lstStyle/>
                    <a:p>
                      <a:pPr marL="0" marR="0" lvl="0" indent="0" algn="l" defTabSz="914400" rtl="0" eaLnBrk="0" fontAlgn="base" latinLnBrk="0" hangingPunct="0">
                        <a:lnSpc>
                          <a:spcPct val="100000"/>
                        </a:lnSpc>
                        <a:spcBef>
                          <a:spcPts val="2000"/>
                        </a:spcBef>
                        <a:spcAft>
                          <a:spcPct val="0"/>
                        </a:spcAft>
                        <a:buClrTx/>
                        <a:buSzTx/>
                        <a:buFont typeface="Wingdings 2" pitchFamily="18" charset="2"/>
                        <a:buNone/>
                        <a:tabLst/>
                      </a:pPr>
                      <a:r>
                        <a:rPr kumimoji="0" lang="en-US" sz="1900" b="0" i="0" u="none" strike="noStrike" cap="none" normalizeH="0" baseline="0" dirty="0">
                          <a:ln>
                            <a:noFill/>
                          </a:ln>
                          <a:solidFill>
                            <a:schemeClr val="tx1"/>
                          </a:solidFill>
                          <a:effectLst/>
                          <a:latin typeface="Arial" pitchFamily="34" charset="0"/>
                          <a:ea typeface="ＭＳ Ｐゴシック" charset="-128"/>
                          <a:cs typeface="Arial" pitchFamily="34" charset="0"/>
                        </a:rPr>
                        <a:t>Scientific Advisory Board/Consultant: </a:t>
                      </a:r>
                    </a:p>
                  </a:txBody>
                  <a:tcPr marL="107245" marR="107245" marT="59267" marB="592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2000"/>
                        </a:spcBef>
                        <a:spcAft>
                          <a:spcPct val="0"/>
                        </a:spcAft>
                        <a:buClrTx/>
                        <a:buSzTx/>
                        <a:buFont typeface="Wingdings 2" pitchFamily="18" charset="2"/>
                        <a:buNone/>
                        <a:tabLst/>
                        <a:defRPr/>
                      </a:pPr>
                      <a:r>
                        <a:rPr lang="en-US" sz="1600" b="0" kern="1200" dirty="0" err="1">
                          <a:solidFill>
                            <a:schemeClr val="tx1"/>
                          </a:solidFill>
                          <a:effectLst/>
                          <a:latin typeface="Arial"/>
                          <a:ea typeface="+mn-ea"/>
                          <a:cs typeface="Arial"/>
                        </a:rPr>
                        <a:t>Biofortis</a:t>
                      </a:r>
                      <a:r>
                        <a:rPr lang="en-US" sz="1600" b="0" kern="1200" dirty="0">
                          <a:solidFill>
                            <a:schemeClr val="tx1"/>
                          </a:solidFill>
                          <a:effectLst/>
                          <a:latin typeface="Arial"/>
                          <a:ea typeface="+mn-ea"/>
                          <a:cs typeface="Arial"/>
                        </a:rPr>
                        <a:t>, Marabou Foundation,</a:t>
                      </a:r>
                      <a:r>
                        <a:rPr lang="en-US" sz="1600" b="0" kern="1200" baseline="0" dirty="0">
                          <a:solidFill>
                            <a:schemeClr val="tx1"/>
                          </a:solidFill>
                          <a:effectLst/>
                          <a:latin typeface="Arial"/>
                          <a:ea typeface="+mn-ea"/>
                          <a:cs typeface="Arial"/>
                        </a:rPr>
                        <a:t> ASN Board; National Academy of Sciences, Nestle</a:t>
                      </a:r>
                      <a:endParaRPr kumimoji="0" lang="en-US" sz="1600" b="0" i="0" u="none" strike="noStrike" cap="none" normalizeH="0" baseline="0" dirty="0">
                        <a:ln>
                          <a:noFill/>
                        </a:ln>
                        <a:solidFill>
                          <a:schemeClr val="tx1"/>
                        </a:solidFill>
                        <a:effectLst/>
                        <a:latin typeface="Arial"/>
                        <a:ea typeface="ＭＳ Ｐゴシック" charset="-128"/>
                        <a:cs typeface="Arial"/>
                      </a:endParaRPr>
                    </a:p>
                  </a:txBody>
                  <a:tcPr marL="107245" marR="107245" marT="59267" marB="592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7733">
                <a:tc>
                  <a:txBody>
                    <a:bodyPr/>
                    <a:lstStyle/>
                    <a:p>
                      <a:pPr marL="0" marR="0" lvl="0" indent="0" algn="l" defTabSz="914400" rtl="0" eaLnBrk="0" fontAlgn="base" latinLnBrk="0" hangingPunct="0">
                        <a:lnSpc>
                          <a:spcPct val="100000"/>
                        </a:lnSpc>
                        <a:spcBef>
                          <a:spcPts val="2000"/>
                        </a:spcBef>
                        <a:spcAft>
                          <a:spcPct val="0"/>
                        </a:spcAft>
                        <a:buClrTx/>
                        <a:buSzTx/>
                        <a:buFont typeface="Wingdings 2" pitchFamily="18" charset="2"/>
                        <a:buNone/>
                        <a:tabLst/>
                      </a:pPr>
                      <a:r>
                        <a:rPr kumimoji="0" lang="en-US" sz="1900" b="0" i="0" u="none" strike="noStrike" cap="none" normalizeH="0" baseline="0" dirty="0">
                          <a:ln>
                            <a:noFill/>
                          </a:ln>
                          <a:solidFill>
                            <a:schemeClr val="tx1"/>
                          </a:solidFill>
                          <a:effectLst/>
                          <a:latin typeface="Arial" pitchFamily="34" charset="0"/>
                          <a:ea typeface="ＭＳ Ｐゴシック" charset="-128"/>
                          <a:cs typeface="Arial" pitchFamily="34" charset="0"/>
                        </a:rPr>
                        <a:t>Speakers Bureau:</a:t>
                      </a:r>
                    </a:p>
                  </a:txBody>
                  <a:tcPr marL="107245" marR="107245" marT="59267" marB="592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2000"/>
                        </a:spcBef>
                        <a:spcAft>
                          <a:spcPct val="0"/>
                        </a:spcAft>
                        <a:buClrTx/>
                        <a:buSzTx/>
                        <a:buFont typeface="Wingdings 2" pitchFamily="18" charset="2"/>
                        <a:buNone/>
                        <a:tabLst/>
                        <a:defRPr/>
                      </a:pPr>
                      <a:r>
                        <a:rPr kumimoji="0" lang="en-US" sz="1900" b="0" i="0" u="none" strike="noStrike" cap="none" normalizeH="0" baseline="0" dirty="0">
                          <a:ln>
                            <a:noFill/>
                          </a:ln>
                          <a:solidFill>
                            <a:schemeClr val="tx1"/>
                          </a:solidFill>
                          <a:effectLst/>
                          <a:latin typeface="Arial" pitchFamily="34" charset="0"/>
                          <a:ea typeface="ＭＳ Ｐゴシック" charset="-128"/>
                          <a:cs typeface="Arial" pitchFamily="34" charset="0"/>
                        </a:rPr>
                        <a:t>None</a:t>
                      </a:r>
                    </a:p>
                  </a:txBody>
                  <a:tcPr marL="107245" marR="107245" marT="59267" marB="592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7733">
                <a:tc>
                  <a:txBody>
                    <a:bodyPr/>
                    <a:lstStyle/>
                    <a:p>
                      <a:pPr marL="0" marR="0" lvl="0" indent="0" algn="l" defTabSz="914400" rtl="0" eaLnBrk="0" fontAlgn="base" latinLnBrk="0" hangingPunct="0">
                        <a:lnSpc>
                          <a:spcPct val="100000"/>
                        </a:lnSpc>
                        <a:spcBef>
                          <a:spcPts val="2000"/>
                        </a:spcBef>
                        <a:spcAft>
                          <a:spcPct val="0"/>
                        </a:spcAft>
                        <a:buClrTx/>
                        <a:buSzTx/>
                        <a:buFont typeface="Wingdings 2" pitchFamily="18" charset="2"/>
                        <a:buNone/>
                        <a:tabLst/>
                      </a:pPr>
                      <a:r>
                        <a:rPr kumimoji="0" lang="en-US" sz="1900" b="0" i="0" u="none" strike="noStrike" cap="none" normalizeH="0" baseline="0" dirty="0">
                          <a:ln>
                            <a:noFill/>
                          </a:ln>
                          <a:solidFill>
                            <a:schemeClr val="tx1"/>
                          </a:solidFill>
                          <a:effectLst/>
                          <a:latin typeface="Arial" pitchFamily="34" charset="0"/>
                          <a:ea typeface="ＭＳ Ｐゴシック" charset="-128"/>
                          <a:cs typeface="Arial" pitchFamily="34" charset="0"/>
                        </a:rPr>
                        <a:t>Stock Shareholder:</a:t>
                      </a:r>
                    </a:p>
                  </a:txBody>
                  <a:tcPr marL="107245" marR="107245" marT="59267" marB="592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2000"/>
                        </a:spcBef>
                        <a:spcAft>
                          <a:spcPct val="0"/>
                        </a:spcAft>
                        <a:buClrTx/>
                        <a:buSzTx/>
                        <a:buFont typeface="Wingdings 2" pitchFamily="18" charset="2"/>
                        <a:buNone/>
                        <a:tabLst/>
                        <a:defRPr/>
                      </a:pPr>
                      <a:r>
                        <a:rPr kumimoji="0" lang="en-US" sz="1900" b="0" i="0" u="none" strike="noStrike" cap="none" normalizeH="0" baseline="0" dirty="0">
                          <a:ln>
                            <a:noFill/>
                          </a:ln>
                          <a:solidFill>
                            <a:schemeClr val="tx1"/>
                          </a:solidFill>
                          <a:effectLst/>
                          <a:latin typeface="Arial" pitchFamily="34" charset="0"/>
                          <a:ea typeface="ＭＳ Ｐゴシック" charset="-128"/>
                          <a:cs typeface="Arial" pitchFamily="34" charset="0"/>
                        </a:rPr>
                        <a:t>TIAA</a:t>
                      </a:r>
                    </a:p>
                  </a:txBody>
                  <a:tcPr marL="107245" marR="107245" marT="59267" marB="592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2476">
                <a:tc>
                  <a:txBody>
                    <a:bodyPr/>
                    <a:lstStyle/>
                    <a:p>
                      <a:pPr marL="0" marR="0" lvl="0" indent="0" algn="l" defTabSz="914400" rtl="0" eaLnBrk="0" fontAlgn="base" latinLnBrk="0" hangingPunct="0">
                        <a:lnSpc>
                          <a:spcPct val="100000"/>
                        </a:lnSpc>
                        <a:spcBef>
                          <a:spcPts val="2000"/>
                        </a:spcBef>
                        <a:spcAft>
                          <a:spcPct val="0"/>
                        </a:spcAft>
                        <a:buClrTx/>
                        <a:buSzTx/>
                        <a:buFont typeface="Wingdings 2" pitchFamily="18" charset="2"/>
                        <a:buNone/>
                        <a:tabLst/>
                      </a:pPr>
                      <a:r>
                        <a:rPr kumimoji="0" lang="en-US" sz="1900" b="0" i="0" u="none" strike="noStrike" cap="none" normalizeH="0" baseline="0" dirty="0">
                          <a:ln>
                            <a:noFill/>
                          </a:ln>
                          <a:solidFill>
                            <a:schemeClr val="tx1"/>
                          </a:solidFill>
                          <a:effectLst/>
                          <a:latin typeface="Arial" pitchFamily="34" charset="0"/>
                          <a:ea typeface="ＭＳ Ｐゴシック" charset="-128"/>
                          <a:cs typeface="Arial" pitchFamily="34" charset="0"/>
                        </a:rPr>
                        <a:t>Owner</a:t>
                      </a:r>
                    </a:p>
                  </a:txBody>
                  <a:tcPr marL="107245" marR="107245" marT="59267" marB="592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cap="none" normalizeH="0" baseline="0" dirty="0">
                          <a:ln>
                            <a:noFill/>
                          </a:ln>
                          <a:solidFill>
                            <a:schemeClr val="tx1"/>
                          </a:solidFill>
                          <a:effectLst/>
                          <a:latin typeface="Arial" pitchFamily="34" charset="0"/>
                          <a:ea typeface="ＭＳ Ｐゴシック" charset="-128"/>
                          <a:cs typeface="Arial" pitchFamily="34" charset="0"/>
                        </a:rPr>
                        <a:t>MetabolicSolutions LLC</a:t>
                      </a:r>
                    </a:p>
                  </a:txBody>
                  <a:tcPr marL="107245" marR="107245" marT="59267" marB="592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71366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9874ED3-FBE7-DB4C-BF6F-54E26CF5BE99}"/>
              </a:ext>
            </a:extLst>
          </p:cNvPr>
          <p:cNvSpPr txBox="1">
            <a:spLocks/>
          </p:cNvSpPr>
          <p:nvPr/>
        </p:nvSpPr>
        <p:spPr bwMode="auto">
          <a:xfrm>
            <a:off x="533400" y="685800"/>
            <a:ext cx="1112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Franklin Gothic Medium" pitchFamily="34" charset="0"/>
              </a:defRPr>
            </a:lvl2pPr>
            <a:lvl3pPr algn="ctr" rtl="0" eaLnBrk="0" fontAlgn="base" hangingPunct="0">
              <a:spcBef>
                <a:spcPct val="0"/>
              </a:spcBef>
              <a:spcAft>
                <a:spcPct val="0"/>
              </a:spcAft>
              <a:defRPr sz="4400" b="1">
                <a:solidFill>
                  <a:schemeClr val="tx1"/>
                </a:solidFill>
                <a:latin typeface="Franklin Gothic Medium" pitchFamily="34" charset="0"/>
              </a:defRPr>
            </a:lvl3pPr>
            <a:lvl4pPr algn="ctr" rtl="0" eaLnBrk="0" fontAlgn="base" hangingPunct="0">
              <a:spcBef>
                <a:spcPct val="0"/>
              </a:spcBef>
              <a:spcAft>
                <a:spcPct val="0"/>
              </a:spcAft>
              <a:defRPr sz="4400" b="1">
                <a:solidFill>
                  <a:schemeClr val="tx1"/>
                </a:solidFill>
                <a:latin typeface="Franklin Gothic Medium" pitchFamily="34" charset="0"/>
              </a:defRPr>
            </a:lvl4pPr>
            <a:lvl5pPr algn="ctr" rtl="0" eaLnBrk="0" fontAlgn="base" hangingPunct="0">
              <a:spcBef>
                <a:spcPct val="0"/>
              </a:spcBef>
              <a:spcAft>
                <a:spcPct val="0"/>
              </a:spcAft>
              <a:defRPr sz="4400" b="1">
                <a:solidFill>
                  <a:schemeClr val="tx1"/>
                </a:solidFill>
                <a:latin typeface="Franklin Gothic Medium"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atin typeface="Arial" charset="0"/>
                <a:ea typeface="Arial" charset="0"/>
                <a:cs typeface="Arial" charset="0"/>
              </a:rPr>
              <a:t>ASN Advisory Committee on Ensuring Trust in Nutrition Science</a:t>
            </a:r>
            <a:endParaRPr lang="en-US" dirty="0">
              <a:latin typeface="Arial" charset="0"/>
              <a:ea typeface="Arial" charset="0"/>
              <a:cs typeface="Arial" charset="0"/>
            </a:endParaRPr>
          </a:p>
        </p:txBody>
      </p:sp>
      <p:sp>
        <p:nvSpPr>
          <p:cNvPr id="4" name="TextBox 3">
            <a:extLst>
              <a:ext uri="{FF2B5EF4-FFF2-40B4-BE49-F238E27FC236}">
                <a16:creationId xmlns:a16="http://schemas.microsoft.com/office/drawing/2014/main" id="{487550CD-547A-C642-8B92-96D58B5522E1}"/>
              </a:ext>
            </a:extLst>
          </p:cNvPr>
          <p:cNvSpPr txBox="1"/>
          <p:nvPr/>
        </p:nvSpPr>
        <p:spPr>
          <a:xfrm>
            <a:off x="990600" y="2667000"/>
            <a:ext cx="10363199" cy="2554545"/>
          </a:xfrm>
          <a:prstGeom prst="rect">
            <a:avLst/>
          </a:prstGeom>
          <a:noFill/>
        </p:spPr>
        <p:txBody>
          <a:bodyPr wrap="square" rtlCol="0">
            <a:spAutoFit/>
          </a:bodyPr>
          <a:lstStyle/>
          <a:p>
            <a:r>
              <a:rPr lang="en-US" sz="3200" b="1" i="1" dirty="0">
                <a:solidFill>
                  <a:srgbClr val="C00000"/>
                </a:solidFill>
                <a:ea typeface="Arial" charset="0"/>
                <a:cs typeface="Arial" charset="0"/>
              </a:rPr>
              <a:t>Charge:</a:t>
            </a:r>
            <a:r>
              <a:rPr lang="en-US" sz="3200" b="1" dirty="0">
                <a:solidFill>
                  <a:schemeClr val="tx2"/>
                </a:solidFill>
                <a:ea typeface="Arial" charset="0"/>
                <a:cs typeface="Arial" charset="0"/>
              </a:rPr>
              <a:t>  </a:t>
            </a:r>
            <a:r>
              <a:rPr lang="en-US" sz="3200" dirty="0">
                <a:ea typeface="Arial" charset="0"/>
                <a:cs typeface="Arial" charset="0"/>
              </a:rPr>
              <a:t>Identify best practices to allow effective collaborations while ensuring that ASN’s activities are transparent, advance research, and maintain scientific rigor; engendering trust among all nutrition science stakeholders </a:t>
            </a:r>
            <a:endParaRPr lang="en-US" sz="3200" b="1" dirty="0">
              <a:ea typeface="Arial" charset="0"/>
              <a:cs typeface="Arial" charset="0"/>
            </a:endParaRPr>
          </a:p>
        </p:txBody>
      </p:sp>
    </p:spTree>
    <p:extLst>
      <p:ext uri="{BB962C8B-B14F-4D97-AF65-F5344CB8AC3E}">
        <p14:creationId xmlns:p14="http://schemas.microsoft.com/office/powerpoint/2010/main" val="267461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6AAD1FE-650B-CB4C-B4AB-2E1307BC70CA}"/>
              </a:ext>
            </a:extLst>
          </p:cNvPr>
          <p:cNvSpPr>
            <a:spLocks noGrp="1"/>
          </p:cNvSpPr>
          <p:nvPr>
            <p:ph type="title"/>
          </p:nvPr>
        </p:nvSpPr>
        <p:spPr>
          <a:xfrm>
            <a:off x="2007020" y="112216"/>
            <a:ext cx="8229600" cy="1143000"/>
          </a:xfrm>
        </p:spPr>
        <p:txBody>
          <a:bodyPr/>
          <a:lstStyle/>
          <a:p>
            <a:r>
              <a:rPr lang="en-US" b="1" dirty="0">
                <a:latin typeface="Arial" charset="0"/>
                <a:ea typeface="Arial" charset="0"/>
                <a:cs typeface="Arial" charset="0"/>
              </a:rPr>
              <a:t>Committee Roster</a:t>
            </a:r>
          </a:p>
        </p:txBody>
      </p:sp>
      <p:sp>
        <p:nvSpPr>
          <p:cNvPr id="4" name="TextBox 3">
            <a:extLst>
              <a:ext uri="{FF2B5EF4-FFF2-40B4-BE49-F238E27FC236}">
                <a16:creationId xmlns:a16="http://schemas.microsoft.com/office/drawing/2014/main" id="{08FFC397-9EDD-8443-9003-D63E4BB6000E}"/>
              </a:ext>
            </a:extLst>
          </p:cNvPr>
          <p:cNvSpPr txBox="1"/>
          <p:nvPr/>
        </p:nvSpPr>
        <p:spPr>
          <a:xfrm>
            <a:off x="685800" y="1255216"/>
            <a:ext cx="11125200" cy="4154984"/>
          </a:xfrm>
          <a:prstGeom prst="rect">
            <a:avLst/>
          </a:prstGeom>
          <a:noFill/>
        </p:spPr>
        <p:txBody>
          <a:bodyPr wrap="square" rtlCol="0">
            <a:spAutoFit/>
          </a:bodyPr>
          <a:lstStyle/>
          <a:p>
            <a:r>
              <a:rPr lang="en-US" sz="2400" b="1" dirty="0">
                <a:ea typeface="Arial" charset="0"/>
                <a:cs typeface="Arial" charset="0"/>
              </a:rPr>
              <a:t>Vinita Bali</a:t>
            </a:r>
            <a:r>
              <a:rPr lang="en-US" sz="2400" dirty="0">
                <a:ea typeface="Arial" charset="0"/>
                <a:cs typeface="Arial" charset="0"/>
              </a:rPr>
              <a:t>: Global Alliance for Improved Nutrition (GAIN) Chair  </a:t>
            </a:r>
          </a:p>
          <a:p>
            <a:r>
              <a:rPr lang="en-US" sz="2400" b="1" dirty="0">
                <a:ea typeface="Arial" charset="0"/>
                <a:cs typeface="Arial" charset="0"/>
              </a:rPr>
              <a:t>Catherine Bertini</a:t>
            </a:r>
            <a:r>
              <a:rPr lang="en-US" sz="2400" dirty="0">
                <a:ea typeface="Arial" charset="0"/>
                <a:cs typeface="Arial" charset="0"/>
              </a:rPr>
              <a:t>:  Syracuse University</a:t>
            </a:r>
          </a:p>
          <a:p>
            <a:r>
              <a:rPr lang="en-US" sz="2400" b="1" dirty="0">
                <a:ea typeface="Arial" charset="0"/>
                <a:cs typeface="Arial" charset="0"/>
              </a:rPr>
              <a:t>Eric Campbell</a:t>
            </a:r>
            <a:r>
              <a:rPr lang="en-US" sz="2400" dirty="0">
                <a:ea typeface="Arial" charset="0"/>
                <a:cs typeface="Arial" charset="0"/>
              </a:rPr>
              <a:t>: </a:t>
            </a:r>
            <a:r>
              <a:rPr lang="en-US" sz="2400" dirty="0">
                <a:solidFill>
                  <a:srgbClr val="C00000"/>
                </a:solidFill>
                <a:ea typeface="Arial" charset="0"/>
                <a:cs typeface="Arial" charset="0"/>
              </a:rPr>
              <a:t>Harvard University, School of Medicine</a:t>
            </a:r>
          </a:p>
          <a:p>
            <a:r>
              <a:rPr lang="en-US" sz="2400" b="1" dirty="0">
                <a:ea typeface="Arial" charset="0"/>
                <a:cs typeface="Arial" charset="0"/>
              </a:rPr>
              <a:t>Edward Cooney</a:t>
            </a:r>
            <a:r>
              <a:rPr lang="en-US" sz="2400" dirty="0">
                <a:ea typeface="Arial" charset="0"/>
                <a:cs typeface="Arial" charset="0"/>
              </a:rPr>
              <a:t>: </a:t>
            </a:r>
            <a:r>
              <a:rPr lang="en-US" sz="2400" dirty="0" err="1">
                <a:ea typeface="Arial" charset="0"/>
                <a:cs typeface="Arial" charset="0"/>
              </a:rPr>
              <a:t>Fmr</a:t>
            </a:r>
            <a:r>
              <a:rPr lang="en-US" sz="2400" dirty="0">
                <a:ea typeface="Arial" charset="0"/>
                <a:cs typeface="Arial" charset="0"/>
              </a:rPr>
              <a:t> Exec Director Congressional Hunger Center          </a:t>
            </a:r>
          </a:p>
          <a:p>
            <a:r>
              <a:rPr lang="en-US" sz="2400" b="1" dirty="0">
                <a:ea typeface="Arial" charset="0"/>
                <a:cs typeface="Arial" charset="0"/>
              </a:rPr>
              <a:t>Cutberto Garza </a:t>
            </a:r>
            <a:r>
              <a:rPr lang="en-US" sz="2400" b="1" i="1" dirty="0">
                <a:ea typeface="Arial" charset="0"/>
                <a:cs typeface="Arial" charset="0"/>
              </a:rPr>
              <a:t>(Chair): </a:t>
            </a:r>
            <a:r>
              <a:rPr lang="en-US" sz="2400" dirty="0">
                <a:ea typeface="Arial" charset="0"/>
                <a:cs typeface="Arial" charset="0"/>
              </a:rPr>
              <a:t>Boston College</a:t>
            </a:r>
          </a:p>
          <a:p>
            <a:r>
              <a:rPr lang="en-US" sz="2400" b="1" dirty="0">
                <a:ea typeface="Arial" charset="0"/>
                <a:cs typeface="Arial" charset="0"/>
              </a:rPr>
              <a:t>Michael McGinnis</a:t>
            </a:r>
            <a:r>
              <a:rPr lang="en-US" sz="2400" dirty="0">
                <a:ea typeface="Arial" charset="0"/>
                <a:cs typeface="Arial" charset="0"/>
              </a:rPr>
              <a:t>: National Academy of Medicine</a:t>
            </a:r>
          </a:p>
          <a:p>
            <a:r>
              <a:rPr lang="en-US" sz="2400" b="1" dirty="0">
                <a:ea typeface="Arial" charset="0"/>
                <a:cs typeface="Arial" charset="0"/>
              </a:rPr>
              <a:t>Sylvia Rowe</a:t>
            </a:r>
            <a:r>
              <a:rPr lang="en-US" sz="2400" dirty="0">
                <a:ea typeface="Arial" charset="0"/>
                <a:cs typeface="Arial" charset="0"/>
              </a:rPr>
              <a:t>: SR Strategy</a:t>
            </a:r>
          </a:p>
          <a:p>
            <a:r>
              <a:rPr lang="en-US" sz="2400" b="1" dirty="0">
                <a:ea typeface="Arial" charset="0"/>
                <a:cs typeface="Arial" charset="0"/>
              </a:rPr>
              <a:t>Robert Steinbrook</a:t>
            </a:r>
            <a:r>
              <a:rPr lang="en-US" sz="2400" dirty="0">
                <a:ea typeface="Arial" charset="0"/>
                <a:cs typeface="Arial" charset="0"/>
              </a:rPr>
              <a:t>: Yale University</a:t>
            </a:r>
          </a:p>
          <a:p>
            <a:r>
              <a:rPr lang="en-US" sz="2400" b="1" dirty="0">
                <a:ea typeface="Arial" charset="0"/>
                <a:cs typeface="Arial" charset="0"/>
              </a:rPr>
              <a:t>Catherine Woteki: </a:t>
            </a:r>
            <a:r>
              <a:rPr lang="en-US" sz="2400" dirty="0">
                <a:ea typeface="Arial" charset="0"/>
                <a:cs typeface="Arial" charset="0"/>
              </a:rPr>
              <a:t>Former</a:t>
            </a:r>
            <a:r>
              <a:rPr lang="en-US" sz="2400" b="1" dirty="0">
                <a:ea typeface="Arial" charset="0"/>
                <a:cs typeface="Arial" charset="0"/>
              </a:rPr>
              <a:t> </a:t>
            </a:r>
            <a:r>
              <a:rPr lang="en-US" sz="2400" dirty="0">
                <a:ea typeface="Arial" charset="0"/>
                <a:cs typeface="Arial" charset="0"/>
              </a:rPr>
              <a:t>USDA Under Secretary REE</a:t>
            </a:r>
          </a:p>
          <a:p>
            <a:r>
              <a:rPr lang="en-US" sz="2400" b="1" dirty="0">
                <a:ea typeface="Arial" charset="0"/>
                <a:cs typeface="Arial" charset="0"/>
              </a:rPr>
              <a:t>Patrick Stover </a:t>
            </a:r>
            <a:r>
              <a:rPr lang="en-US" sz="2400" i="1" dirty="0">
                <a:ea typeface="Arial" charset="0"/>
                <a:cs typeface="Arial" charset="0"/>
              </a:rPr>
              <a:t>(ex-officio member): </a:t>
            </a:r>
            <a:r>
              <a:rPr lang="en-US" sz="2400" dirty="0">
                <a:solidFill>
                  <a:srgbClr val="C00000"/>
                </a:solidFill>
                <a:ea typeface="Arial" charset="0"/>
                <a:cs typeface="Arial" charset="0"/>
              </a:rPr>
              <a:t>Cornell University</a:t>
            </a:r>
          </a:p>
          <a:p>
            <a:r>
              <a:rPr lang="en-US" sz="2400" b="1" dirty="0">
                <a:ea typeface="Arial" charset="0"/>
                <a:cs typeface="Arial" charset="0"/>
              </a:rPr>
              <a:t>John Courtney </a:t>
            </a:r>
            <a:r>
              <a:rPr lang="en-US" sz="2400" i="1" dirty="0">
                <a:ea typeface="Arial" charset="0"/>
                <a:cs typeface="Arial" charset="0"/>
              </a:rPr>
              <a:t>(ex-officio member): </a:t>
            </a:r>
            <a:r>
              <a:rPr lang="en-US" sz="2400" dirty="0">
                <a:ea typeface="Arial" charset="0"/>
                <a:cs typeface="Arial" charset="0"/>
              </a:rPr>
              <a:t>ASN</a:t>
            </a:r>
          </a:p>
        </p:txBody>
      </p:sp>
    </p:spTree>
    <p:extLst>
      <p:ext uri="{BB962C8B-B14F-4D97-AF65-F5344CB8AC3E}">
        <p14:creationId xmlns:p14="http://schemas.microsoft.com/office/powerpoint/2010/main" val="1750362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FFD07-FCBA-2E41-9346-72082F1AA55B}"/>
              </a:ext>
            </a:extLst>
          </p:cNvPr>
          <p:cNvSpPr>
            <a:spLocks noGrp="1"/>
          </p:cNvSpPr>
          <p:nvPr>
            <p:ph type="title"/>
          </p:nvPr>
        </p:nvSpPr>
        <p:spPr>
          <a:xfrm>
            <a:off x="1981200" y="-152400"/>
            <a:ext cx="8229600" cy="1143000"/>
          </a:xfrm>
        </p:spPr>
        <p:txBody>
          <a:bodyPr/>
          <a:lstStyle/>
          <a:p>
            <a:r>
              <a:rPr lang="en-US" b="1" dirty="0">
                <a:solidFill>
                  <a:srgbClr val="000000"/>
                </a:solidFill>
                <a:latin typeface="Arial" charset="0"/>
                <a:ea typeface="Arial" charset="0"/>
                <a:cs typeface="Arial" charset="0"/>
              </a:rPr>
              <a:t>Desired Outcomes</a:t>
            </a:r>
          </a:p>
        </p:txBody>
      </p:sp>
      <p:sp>
        <p:nvSpPr>
          <p:cNvPr id="3" name="TextBox 2">
            <a:extLst>
              <a:ext uri="{FF2B5EF4-FFF2-40B4-BE49-F238E27FC236}">
                <a16:creationId xmlns:a16="http://schemas.microsoft.com/office/drawing/2014/main" id="{9FCE97E8-10FF-544B-ABFD-75C862BD15FE}"/>
              </a:ext>
            </a:extLst>
          </p:cNvPr>
          <p:cNvSpPr txBox="1"/>
          <p:nvPr/>
        </p:nvSpPr>
        <p:spPr>
          <a:xfrm>
            <a:off x="381000" y="1150978"/>
            <a:ext cx="11506200" cy="4324261"/>
          </a:xfrm>
          <a:prstGeom prst="rect">
            <a:avLst/>
          </a:prstGeom>
          <a:noFill/>
        </p:spPr>
        <p:txBody>
          <a:bodyPr wrap="square" rtlCol="0">
            <a:spAutoFit/>
          </a:bodyPr>
          <a:lstStyle/>
          <a:p>
            <a:r>
              <a:rPr lang="en-US" sz="2500" dirty="0">
                <a:solidFill>
                  <a:srgbClr val="000000"/>
                </a:solidFill>
                <a:ea typeface="Arial" charset="0"/>
                <a:cs typeface="Arial" charset="0"/>
              </a:rPr>
              <a:t>Recommended practices to support the best science attainable with the highest levels of rigor and transparency. </a:t>
            </a:r>
          </a:p>
          <a:p>
            <a:endParaRPr lang="en-US" sz="2500" dirty="0">
              <a:solidFill>
                <a:srgbClr val="000000"/>
              </a:solidFill>
              <a:ea typeface="Arial" charset="0"/>
              <a:cs typeface="Arial" charset="0"/>
            </a:endParaRPr>
          </a:p>
          <a:p>
            <a:r>
              <a:rPr lang="en-US" sz="2500" dirty="0">
                <a:solidFill>
                  <a:srgbClr val="000000"/>
                </a:solidFill>
                <a:ea typeface="Arial" charset="0"/>
                <a:cs typeface="Arial" charset="0"/>
              </a:rPr>
              <a:t>A supporting literature review available to all interested parties for reference purposes. </a:t>
            </a:r>
          </a:p>
          <a:p>
            <a:endParaRPr lang="en-US" sz="2500" dirty="0">
              <a:solidFill>
                <a:srgbClr val="000000"/>
              </a:solidFill>
              <a:ea typeface="Arial" charset="0"/>
              <a:cs typeface="Arial" charset="0"/>
            </a:endParaRPr>
          </a:p>
          <a:p>
            <a:r>
              <a:rPr lang="en-US" sz="2500" dirty="0">
                <a:solidFill>
                  <a:srgbClr val="000000"/>
                </a:solidFill>
                <a:ea typeface="Arial" charset="0"/>
                <a:cs typeface="Arial" charset="0"/>
              </a:rPr>
              <a:t>Adoption of best practices by ASN and other professional societies and organizations.</a:t>
            </a:r>
          </a:p>
          <a:p>
            <a:endParaRPr lang="en-US" sz="2500" dirty="0">
              <a:solidFill>
                <a:srgbClr val="000000"/>
              </a:solidFill>
              <a:ea typeface="Arial" charset="0"/>
              <a:cs typeface="Arial" charset="0"/>
            </a:endParaRPr>
          </a:p>
          <a:p>
            <a:r>
              <a:rPr lang="en-US" sz="2500" dirty="0">
                <a:solidFill>
                  <a:srgbClr val="000000"/>
                </a:solidFill>
                <a:ea typeface="Arial" charset="0"/>
                <a:cs typeface="Arial" charset="0"/>
              </a:rPr>
              <a:t>Creation by ASN of a guide to assist the public in objectively evaluating the scientific rigor and transparency of nutrition research and its findings. </a:t>
            </a:r>
          </a:p>
        </p:txBody>
      </p:sp>
    </p:spTree>
    <p:extLst>
      <p:ext uri="{BB962C8B-B14F-4D97-AF65-F5344CB8AC3E}">
        <p14:creationId xmlns:p14="http://schemas.microsoft.com/office/powerpoint/2010/main" val="2181628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EE9D5D-E62E-B04D-A0AB-D68604E9B202}"/>
              </a:ext>
            </a:extLst>
          </p:cNvPr>
          <p:cNvSpPr>
            <a:spLocks noGrp="1"/>
          </p:cNvSpPr>
          <p:nvPr>
            <p:ph type="title"/>
          </p:nvPr>
        </p:nvSpPr>
        <p:spPr>
          <a:xfrm>
            <a:off x="1905000" y="-152400"/>
            <a:ext cx="8229600" cy="1143000"/>
          </a:xfrm>
        </p:spPr>
        <p:txBody>
          <a:bodyPr/>
          <a:lstStyle/>
          <a:p>
            <a:r>
              <a:rPr lang="en-US" b="1" dirty="0">
                <a:solidFill>
                  <a:srgbClr val="000000"/>
                </a:solidFill>
                <a:latin typeface="Arial" charset="0"/>
                <a:ea typeface="Arial" charset="0"/>
                <a:cs typeface="Arial" charset="0"/>
              </a:rPr>
              <a:t>Process</a:t>
            </a:r>
          </a:p>
        </p:txBody>
      </p:sp>
      <p:sp>
        <p:nvSpPr>
          <p:cNvPr id="4" name="Rectangle 3">
            <a:extLst>
              <a:ext uri="{FF2B5EF4-FFF2-40B4-BE49-F238E27FC236}">
                <a16:creationId xmlns:a16="http://schemas.microsoft.com/office/drawing/2014/main" id="{8F17AFAF-1F8C-FB4A-BED7-7C1193F5EB62}"/>
              </a:ext>
            </a:extLst>
          </p:cNvPr>
          <p:cNvSpPr/>
          <p:nvPr/>
        </p:nvSpPr>
        <p:spPr>
          <a:xfrm>
            <a:off x="3124200" y="1044129"/>
            <a:ext cx="6477000" cy="4536755"/>
          </a:xfrm>
          <a:prstGeom prst="rect">
            <a:avLst/>
          </a:prstGeom>
        </p:spPr>
        <p:txBody>
          <a:bodyPr wrap="square">
            <a:spAutoFit/>
          </a:bodyPr>
          <a:lstStyle/>
          <a:p>
            <a:pPr marL="457200" indent="-457200">
              <a:lnSpc>
                <a:spcPct val="150000"/>
              </a:lnSpc>
              <a:buFont typeface="Wingdings" charset="2"/>
              <a:buChar char="v"/>
            </a:pPr>
            <a:r>
              <a:rPr lang="en-US" sz="2800" dirty="0">
                <a:solidFill>
                  <a:srgbClr val="000000"/>
                </a:solidFill>
                <a:ea typeface="Arial" charset="0"/>
                <a:cs typeface="Arial" charset="0"/>
              </a:rPr>
              <a:t>Initial “Face-to-face” meeting</a:t>
            </a:r>
          </a:p>
          <a:p>
            <a:pPr marL="457200" indent="-457200">
              <a:lnSpc>
                <a:spcPct val="150000"/>
              </a:lnSpc>
              <a:buFont typeface="Wingdings" charset="2"/>
              <a:buChar char="v"/>
            </a:pPr>
            <a:r>
              <a:rPr lang="en-US" sz="2800" dirty="0">
                <a:solidFill>
                  <a:srgbClr val="000000"/>
                </a:solidFill>
                <a:ea typeface="Arial" charset="0"/>
                <a:cs typeface="Arial" charset="0"/>
              </a:rPr>
              <a:t>Follow-up monthly calls as needed</a:t>
            </a:r>
          </a:p>
          <a:p>
            <a:pPr marL="457200" indent="-457200">
              <a:lnSpc>
                <a:spcPct val="150000"/>
              </a:lnSpc>
              <a:buFont typeface="Wingdings" charset="2"/>
              <a:buChar char="v"/>
            </a:pPr>
            <a:r>
              <a:rPr lang="en-US" sz="2800" dirty="0">
                <a:solidFill>
                  <a:srgbClr val="000000"/>
                </a:solidFill>
                <a:ea typeface="Arial" charset="0"/>
                <a:cs typeface="Arial" charset="0"/>
              </a:rPr>
              <a:t>Survey reviews</a:t>
            </a:r>
          </a:p>
          <a:p>
            <a:pPr marL="457200" indent="-457200">
              <a:lnSpc>
                <a:spcPct val="150000"/>
              </a:lnSpc>
              <a:buFont typeface="Wingdings" charset="2"/>
              <a:buChar char="v"/>
            </a:pPr>
            <a:r>
              <a:rPr lang="en-US" sz="2800" dirty="0">
                <a:solidFill>
                  <a:srgbClr val="000000"/>
                </a:solidFill>
                <a:ea typeface="Arial" charset="0"/>
                <a:cs typeface="Arial" charset="0"/>
              </a:rPr>
              <a:t>Systematic literature search</a:t>
            </a:r>
          </a:p>
          <a:p>
            <a:pPr marL="457200" indent="-457200">
              <a:lnSpc>
                <a:spcPct val="150000"/>
              </a:lnSpc>
              <a:buFont typeface="Wingdings" charset="2"/>
              <a:buChar char="v"/>
            </a:pPr>
            <a:r>
              <a:rPr lang="en-US" sz="2800" dirty="0">
                <a:solidFill>
                  <a:srgbClr val="000000"/>
                </a:solidFill>
                <a:ea typeface="Arial" charset="0"/>
                <a:cs typeface="Arial" charset="0"/>
              </a:rPr>
              <a:t>Review of relevant publications</a:t>
            </a:r>
          </a:p>
          <a:p>
            <a:pPr marL="457200" indent="-457200">
              <a:lnSpc>
                <a:spcPct val="150000"/>
              </a:lnSpc>
              <a:buFont typeface="Wingdings" charset="2"/>
              <a:buChar char="v"/>
            </a:pPr>
            <a:r>
              <a:rPr lang="en-US" sz="2800" dirty="0">
                <a:solidFill>
                  <a:srgbClr val="000000"/>
                </a:solidFill>
                <a:ea typeface="Arial" charset="0"/>
                <a:cs typeface="Arial" charset="0"/>
              </a:rPr>
              <a:t>Stakeholder outreach</a:t>
            </a:r>
          </a:p>
          <a:p>
            <a:pPr marL="457200" indent="-457200">
              <a:lnSpc>
                <a:spcPct val="150000"/>
              </a:lnSpc>
              <a:buFont typeface="Wingdings" charset="2"/>
              <a:buChar char="v"/>
            </a:pPr>
            <a:r>
              <a:rPr lang="en-US" sz="2800" dirty="0">
                <a:solidFill>
                  <a:srgbClr val="000000"/>
                </a:solidFill>
                <a:ea typeface="Arial" charset="0"/>
                <a:cs typeface="Arial" charset="0"/>
              </a:rPr>
              <a:t>Drafting	</a:t>
            </a:r>
          </a:p>
        </p:txBody>
      </p:sp>
    </p:spTree>
    <p:extLst>
      <p:ext uri="{BB962C8B-B14F-4D97-AF65-F5344CB8AC3E}">
        <p14:creationId xmlns:p14="http://schemas.microsoft.com/office/powerpoint/2010/main" val="2657692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B44C7E-520F-DB45-A339-D96C7BBB85A2}"/>
              </a:ext>
            </a:extLst>
          </p:cNvPr>
          <p:cNvSpPr txBox="1"/>
          <p:nvPr/>
        </p:nvSpPr>
        <p:spPr>
          <a:xfrm>
            <a:off x="1952974" y="1555116"/>
            <a:ext cx="11125200" cy="4339650"/>
          </a:xfrm>
          <a:prstGeom prst="rect">
            <a:avLst/>
          </a:prstGeom>
          <a:noFill/>
        </p:spPr>
        <p:txBody>
          <a:bodyPr wrap="square" rtlCol="0">
            <a:spAutoFit/>
          </a:bodyPr>
          <a:lstStyle/>
          <a:p>
            <a:endParaRPr lang="en-US" sz="2400" b="1" dirty="0">
              <a:solidFill>
                <a:srgbClr val="000000"/>
              </a:solidFill>
              <a:ea typeface="Arial" charset="0"/>
              <a:cs typeface="Arial" charset="0"/>
            </a:endParaRPr>
          </a:p>
          <a:p>
            <a:pPr marL="342900" indent="-342900">
              <a:buFont typeface="Wingdings" charset="2"/>
              <a:buChar char="v"/>
            </a:pPr>
            <a:r>
              <a:rPr lang="en-US" sz="2400" dirty="0">
                <a:solidFill>
                  <a:srgbClr val="000000"/>
                </a:solidFill>
                <a:ea typeface="Arial" charset="0"/>
                <a:cs typeface="Arial" charset="0"/>
              </a:rPr>
              <a:t>Data acquisition, management, sharing, and ownership </a:t>
            </a:r>
          </a:p>
          <a:p>
            <a:pPr marL="342900" indent="-342900">
              <a:buFont typeface="Wingdings" charset="2"/>
              <a:buChar char="v"/>
            </a:pPr>
            <a:r>
              <a:rPr lang="en-US" sz="2400" dirty="0">
                <a:solidFill>
                  <a:srgbClr val="000000"/>
                </a:solidFill>
                <a:ea typeface="Arial" charset="0"/>
                <a:cs typeface="Arial" charset="0"/>
              </a:rPr>
              <a:t>Mentor/trainee responsibilities</a:t>
            </a:r>
          </a:p>
          <a:p>
            <a:pPr marL="342900" indent="-342900">
              <a:buFont typeface="Wingdings" charset="2"/>
              <a:buChar char="v"/>
            </a:pPr>
            <a:r>
              <a:rPr lang="en-US" sz="2400" dirty="0">
                <a:solidFill>
                  <a:srgbClr val="000000"/>
                </a:solidFill>
                <a:ea typeface="Arial" charset="0"/>
                <a:cs typeface="Arial" charset="0"/>
              </a:rPr>
              <a:t>Publication practices and responsible authorship</a:t>
            </a:r>
          </a:p>
          <a:p>
            <a:pPr marL="342900" indent="-342900">
              <a:buFont typeface="Wingdings" charset="2"/>
              <a:buChar char="v"/>
            </a:pPr>
            <a:r>
              <a:rPr lang="en-US" sz="2400" dirty="0">
                <a:solidFill>
                  <a:srgbClr val="000000"/>
                </a:solidFill>
                <a:ea typeface="Arial" charset="0"/>
                <a:cs typeface="Arial" charset="0"/>
              </a:rPr>
              <a:t>Peer review</a:t>
            </a:r>
          </a:p>
          <a:p>
            <a:pPr marL="342900" indent="-342900">
              <a:buFont typeface="Wingdings" charset="2"/>
              <a:buChar char="v"/>
            </a:pPr>
            <a:r>
              <a:rPr lang="en-US" sz="2400" dirty="0">
                <a:solidFill>
                  <a:srgbClr val="000000"/>
                </a:solidFill>
                <a:ea typeface="Arial" charset="0"/>
                <a:cs typeface="Arial" charset="0"/>
              </a:rPr>
              <a:t>Collaborative science</a:t>
            </a:r>
          </a:p>
          <a:p>
            <a:pPr marL="342900" indent="-342900">
              <a:buFont typeface="Wingdings" charset="2"/>
              <a:buChar char="v"/>
            </a:pPr>
            <a:r>
              <a:rPr lang="en-US" sz="2400" dirty="0">
                <a:solidFill>
                  <a:srgbClr val="000000"/>
                </a:solidFill>
                <a:ea typeface="Arial" charset="0"/>
                <a:cs typeface="Arial" charset="0"/>
              </a:rPr>
              <a:t>Human subjects </a:t>
            </a:r>
          </a:p>
          <a:p>
            <a:pPr marL="342900" indent="-342900">
              <a:buFont typeface="Wingdings" charset="2"/>
              <a:buChar char="v"/>
            </a:pPr>
            <a:r>
              <a:rPr lang="en-US" sz="2400" dirty="0">
                <a:solidFill>
                  <a:srgbClr val="000000"/>
                </a:solidFill>
                <a:ea typeface="Arial" charset="0"/>
                <a:cs typeface="Arial" charset="0"/>
              </a:rPr>
              <a:t>Research involving animals</a:t>
            </a:r>
          </a:p>
          <a:p>
            <a:pPr marL="342900" indent="-342900">
              <a:buFont typeface="Wingdings" charset="2"/>
              <a:buChar char="v"/>
            </a:pPr>
            <a:r>
              <a:rPr lang="en-US" sz="2400" dirty="0">
                <a:solidFill>
                  <a:srgbClr val="000000"/>
                </a:solidFill>
                <a:ea typeface="Arial" charset="0"/>
                <a:cs typeface="Arial" charset="0"/>
              </a:rPr>
              <a:t>Research misconduct </a:t>
            </a:r>
          </a:p>
          <a:p>
            <a:pPr marL="342900" indent="-342900">
              <a:buFont typeface="Wingdings" charset="2"/>
              <a:buChar char="v"/>
            </a:pPr>
            <a:r>
              <a:rPr lang="en-US" sz="2400" dirty="0">
                <a:solidFill>
                  <a:srgbClr val="000000"/>
                </a:solidFill>
                <a:ea typeface="Arial" charset="0"/>
                <a:cs typeface="Arial" charset="0"/>
              </a:rPr>
              <a:t>Conflict of interest and commitment</a:t>
            </a:r>
            <a:r>
              <a:rPr lang="en-US" sz="2400" b="1" dirty="0">
                <a:solidFill>
                  <a:srgbClr val="000000"/>
                </a:solidFill>
                <a:ea typeface="Arial" charset="0"/>
                <a:cs typeface="Arial" charset="0"/>
              </a:rPr>
              <a:t>	</a:t>
            </a:r>
          </a:p>
          <a:p>
            <a:endParaRPr lang="en-US" b="1" dirty="0">
              <a:solidFill>
                <a:srgbClr val="000000"/>
              </a:solidFill>
              <a:latin typeface="Times New Roman" panose="02020603050405020304" pitchFamily="18" charset="0"/>
            </a:endParaRPr>
          </a:p>
          <a:p>
            <a:r>
              <a:rPr lang="en-US" dirty="0">
                <a:solidFill>
                  <a:srgbClr val="000000"/>
                </a:solidFill>
              </a:rPr>
              <a:t>	</a:t>
            </a:r>
          </a:p>
        </p:txBody>
      </p:sp>
      <p:sp>
        <p:nvSpPr>
          <p:cNvPr id="4" name="TextBox 3">
            <a:extLst>
              <a:ext uri="{FF2B5EF4-FFF2-40B4-BE49-F238E27FC236}">
                <a16:creationId xmlns:a16="http://schemas.microsoft.com/office/drawing/2014/main" id="{08B55208-2A34-C247-892E-5578BF5B3D78}"/>
              </a:ext>
            </a:extLst>
          </p:cNvPr>
          <p:cNvSpPr txBox="1"/>
          <p:nvPr/>
        </p:nvSpPr>
        <p:spPr>
          <a:xfrm>
            <a:off x="914400" y="152400"/>
            <a:ext cx="9855583" cy="1384995"/>
          </a:xfrm>
          <a:prstGeom prst="rect">
            <a:avLst/>
          </a:prstGeom>
          <a:noFill/>
        </p:spPr>
        <p:txBody>
          <a:bodyPr wrap="none" rtlCol="0">
            <a:spAutoFit/>
          </a:bodyPr>
          <a:lstStyle/>
          <a:p>
            <a:pPr algn="ctr"/>
            <a:r>
              <a:rPr lang="en-US" sz="2800" b="1" dirty="0">
                <a:solidFill>
                  <a:srgbClr val="000000"/>
                </a:solidFill>
                <a:ea typeface="Arial" charset="0"/>
                <a:cs typeface="Arial" charset="0"/>
              </a:rPr>
              <a:t>United States Department of Health and Human Services</a:t>
            </a:r>
          </a:p>
          <a:p>
            <a:pPr algn="ctr"/>
            <a:r>
              <a:rPr lang="en-US" sz="2800" b="1" dirty="0">
                <a:solidFill>
                  <a:srgbClr val="000000"/>
                </a:solidFill>
                <a:ea typeface="Arial" charset="0"/>
                <a:cs typeface="Arial" charset="0"/>
              </a:rPr>
              <a:t>Office of Research Integrity</a:t>
            </a:r>
          </a:p>
          <a:p>
            <a:endParaRPr lang="en-US" sz="2800" dirty="0"/>
          </a:p>
        </p:txBody>
      </p:sp>
      <p:sp>
        <p:nvSpPr>
          <p:cNvPr id="5" name="Rectangle 4">
            <a:extLst>
              <a:ext uri="{FF2B5EF4-FFF2-40B4-BE49-F238E27FC236}">
                <a16:creationId xmlns:a16="http://schemas.microsoft.com/office/drawing/2014/main" id="{A57DA968-E212-634C-8AAD-45BF2100C320}"/>
              </a:ext>
            </a:extLst>
          </p:cNvPr>
          <p:cNvSpPr/>
          <p:nvPr/>
        </p:nvSpPr>
        <p:spPr>
          <a:xfrm>
            <a:off x="9923430" y="5029200"/>
            <a:ext cx="2268570" cy="400110"/>
          </a:xfrm>
          <a:prstGeom prst="rect">
            <a:avLst/>
          </a:prstGeom>
        </p:spPr>
        <p:txBody>
          <a:bodyPr wrap="none">
            <a:spAutoFit/>
          </a:bodyPr>
          <a:lstStyle/>
          <a:p>
            <a:r>
              <a:rPr lang="en-US" sz="2000" dirty="0">
                <a:solidFill>
                  <a:srgbClr val="FF0000"/>
                </a:solidFill>
              </a:rPr>
              <a:t>https://</a:t>
            </a:r>
            <a:r>
              <a:rPr lang="en-US" sz="2000" dirty="0" err="1">
                <a:solidFill>
                  <a:srgbClr val="FF0000"/>
                </a:solidFill>
              </a:rPr>
              <a:t>ori.hhs.gov</a:t>
            </a:r>
            <a:r>
              <a:rPr lang="en-US" dirty="0"/>
              <a:t>/</a:t>
            </a:r>
          </a:p>
        </p:txBody>
      </p:sp>
    </p:spTree>
    <p:extLst>
      <p:ext uri="{BB962C8B-B14F-4D97-AF65-F5344CB8AC3E}">
        <p14:creationId xmlns:p14="http://schemas.microsoft.com/office/powerpoint/2010/main" val="225689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A66831-2ACE-3B46-8F61-EC919D71828A}"/>
              </a:ext>
            </a:extLst>
          </p:cNvPr>
          <p:cNvSpPr>
            <a:spLocks noGrp="1"/>
          </p:cNvSpPr>
          <p:nvPr>
            <p:ph type="title"/>
          </p:nvPr>
        </p:nvSpPr>
        <p:spPr>
          <a:xfrm>
            <a:off x="609600" y="24938"/>
            <a:ext cx="10972800" cy="1143000"/>
          </a:xfrm>
        </p:spPr>
        <p:txBody>
          <a:bodyPr/>
          <a:lstStyle/>
          <a:p>
            <a:r>
              <a:rPr lang="en-US" b="1" dirty="0">
                <a:solidFill>
                  <a:srgbClr val="000000"/>
                </a:solidFill>
                <a:latin typeface="Arial" charset="0"/>
                <a:ea typeface="Arial" charset="0"/>
                <a:cs typeface="Arial" charset="0"/>
              </a:rPr>
              <a:t>Stakeholder Outreach</a:t>
            </a:r>
          </a:p>
        </p:txBody>
      </p:sp>
      <p:sp>
        <p:nvSpPr>
          <p:cNvPr id="4" name="Rectangle 3">
            <a:extLst>
              <a:ext uri="{FF2B5EF4-FFF2-40B4-BE49-F238E27FC236}">
                <a16:creationId xmlns:a16="http://schemas.microsoft.com/office/drawing/2014/main" id="{1F6C8286-7BDF-A44B-A4D4-0A606D6DAE29}"/>
              </a:ext>
            </a:extLst>
          </p:cNvPr>
          <p:cNvSpPr/>
          <p:nvPr/>
        </p:nvSpPr>
        <p:spPr>
          <a:xfrm>
            <a:off x="1524000" y="1371600"/>
            <a:ext cx="10058400" cy="5047536"/>
          </a:xfrm>
          <a:prstGeom prst="rect">
            <a:avLst/>
          </a:prstGeom>
        </p:spPr>
        <p:txBody>
          <a:bodyPr wrap="square">
            <a:spAutoFit/>
          </a:bodyPr>
          <a:lstStyle/>
          <a:p>
            <a:pPr>
              <a:lnSpc>
                <a:spcPct val="150000"/>
              </a:lnSpc>
            </a:pPr>
            <a:r>
              <a:rPr lang="en-US" sz="2000" dirty="0">
                <a:solidFill>
                  <a:srgbClr val="000000"/>
                </a:solidFill>
                <a:ea typeface="Arial" charset="0"/>
                <a:cs typeface="Arial" charset="0"/>
              </a:rPr>
              <a:t>Who: ASN membership (5000+) and &gt; 20 stakeholder organizations. </a:t>
            </a:r>
          </a:p>
          <a:p>
            <a:endParaRPr lang="en-US" sz="2000" dirty="0">
              <a:solidFill>
                <a:srgbClr val="000000"/>
              </a:solidFill>
              <a:ea typeface="Arial" charset="0"/>
              <a:cs typeface="Arial" charset="0"/>
            </a:endParaRPr>
          </a:p>
          <a:p>
            <a:r>
              <a:rPr lang="en-US" sz="2000" dirty="0">
                <a:solidFill>
                  <a:srgbClr val="000000"/>
                </a:solidFill>
                <a:ea typeface="Arial" charset="0"/>
                <a:cs typeface="Arial" charset="0"/>
              </a:rPr>
              <a:t>Eight questions/requests were posed and literature search results were shared:</a:t>
            </a:r>
          </a:p>
          <a:p>
            <a:endParaRPr lang="en-US" sz="2000" dirty="0">
              <a:solidFill>
                <a:srgbClr val="000000"/>
              </a:solidFill>
              <a:ea typeface="Arial" charset="0"/>
              <a:cs typeface="Arial" charset="0"/>
            </a:endParaRPr>
          </a:p>
          <a:p>
            <a:r>
              <a:rPr lang="en-US" sz="2000" dirty="0">
                <a:solidFill>
                  <a:srgbClr val="000000"/>
                </a:solidFill>
                <a:ea typeface="Arial" charset="0"/>
                <a:cs typeface="Arial" charset="0"/>
              </a:rPr>
              <a:t>     1. What are the 3 most important issues to address? </a:t>
            </a:r>
          </a:p>
          <a:p>
            <a:r>
              <a:rPr lang="en-US" sz="2000" dirty="0">
                <a:solidFill>
                  <a:srgbClr val="000000"/>
                </a:solidFill>
                <a:ea typeface="Arial" charset="0"/>
                <a:cs typeface="Arial" charset="0"/>
              </a:rPr>
              <a:t>     2. Views re use by ASN of funds with potential conflicts of interest?</a:t>
            </a:r>
          </a:p>
          <a:p>
            <a:r>
              <a:rPr lang="en-US" sz="2000" dirty="0">
                <a:solidFill>
                  <a:srgbClr val="000000"/>
                </a:solidFill>
                <a:ea typeface="Arial" charset="0"/>
                <a:cs typeface="Arial" charset="0"/>
              </a:rPr>
              <a:t>     3. If such funding is acceptable, its basis and essential safeguards. </a:t>
            </a:r>
          </a:p>
          <a:p>
            <a:r>
              <a:rPr lang="en-US" sz="2000" dirty="0">
                <a:solidFill>
                  <a:srgbClr val="000000"/>
                </a:solidFill>
                <a:ea typeface="Arial" charset="0"/>
                <a:cs typeface="Arial" charset="0"/>
              </a:rPr>
              <a:t>     4. If not, reasons for expressed views.</a:t>
            </a:r>
          </a:p>
          <a:p>
            <a:r>
              <a:rPr lang="en-US" sz="2000" dirty="0">
                <a:solidFill>
                  <a:srgbClr val="000000"/>
                </a:solidFill>
                <a:ea typeface="Arial" charset="0"/>
                <a:cs typeface="Arial" charset="0"/>
              </a:rPr>
              <a:t>     5. Key publications for inclusion in the committee’s literature review? </a:t>
            </a:r>
          </a:p>
          <a:p>
            <a:r>
              <a:rPr lang="en-US" sz="2000" dirty="0">
                <a:solidFill>
                  <a:srgbClr val="000000"/>
                </a:solidFill>
                <a:ea typeface="Arial" charset="0"/>
                <a:cs typeface="Arial" charset="0"/>
              </a:rPr>
              <a:t>     6. Are all relevant domains/concerns being addressed?</a:t>
            </a:r>
          </a:p>
          <a:p>
            <a:r>
              <a:rPr lang="en-US" sz="2000" dirty="0">
                <a:solidFill>
                  <a:srgbClr val="000000"/>
                </a:solidFill>
                <a:ea typeface="Arial" charset="0"/>
                <a:cs typeface="Arial" charset="0"/>
              </a:rPr>
              <a:t>     7. If not, what is missing? </a:t>
            </a:r>
          </a:p>
          <a:p>
            <a:r>
              <a:rPr lang="en-US" sz="2000" dirty="0">
                <a:solidFill>
                  <a:srgbClr val="000000"/>
                </a:solidFill>
                <a:ea typeface="Arial" charset="0"/>
                <a:cs typeface="Arial" charset="0"/>
              </a:rPr>
              <a:t>     8. What additional information do you wish to share? </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99469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12187</TotalTime>
  <Words>1519</Words>
  <Application>Microsoft Office PowerPoint</Application>
  <PresentationFormat>Widescreen</PresentationFormat>
  <Paragraphs>250</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ＭＳ Ｐゴシック</vt:lpstr>
      <vt:lpstr>Arial</vt:lpstr>
      <vt:lpstr>Calibri</vt:lpstr>
      <vt:lpstr>Franklin Gothic Book</vt:lpstr>
      <vt:lpstr>Franklin Gothic Medium</vt:lpstr>
      <vt:lpstr>Times New Roman</vt:lpstr>
      <vt:lpstr>Wingdings</vt:lpstr>
      <vt:lpstr>Wingdings 2</vt:lpstr>
      <vt:lpstr>Office Theme</vt:lpstr>
      <vt:lpstr>PowerPoint Presentation</vt:lpstr>
      <vt:lpstr>The committee chair, Cutberto Garza, MD, PhD presented the report in Halifax in 2018    This committee report is under review for publication   No photos/video of the slides/presentation should be taken since the report is still undergoing peer review</vt:lpstr>
      <vt:lpstr>Disclosures</vt:lpstr>
      <vt:lpstr>PowerPoint Presentation</vt:lpstr>
      <vt:lpstr>Committee Roster</vt:lpstr>
      <vt:lpstr>Desired Outcomes</vt:lpstr>
      <vt:lpstr>Process</vt:lpstr>
      <vt:lpstr>PowerPoint Presentation</vt:lpstr>
      <vt:lpstr>Stakeholder Outreach</vt:lpstr>
      <vt:lpstr>ASN Advisory Committee Framework:  Domains of Interest</vt:lpstr>
      <vt:lpstr>Search Strategy</vt:lpstr>
      <vt:lpstr>Survey Search Results  https://gssdataexplorer.norc.org</vt:lpstr>
      <vt:lpstr>Peer-reviewed Literature</vt:lpstr>
      <vt:lpstr>Observations …..</vt:lpstr>
      <vt:lpstr>PowerPoint Presentation</vt:lpstr>
      <vt:lpstr>Public Benefit</vt:lpstr>
      <vt:lpstr>Equity</vt:lpstr>
      <vt:lpstr>Rigor and Reproducibility </vt:lpstr>
      <vt:lpstr>Information Dissemination: Education, Communication, and Marketing</vt:lpstr>
      <vt:lpstr>Information Dissemination: Education, Communication, and Marketing</vt:lpstr>
      <vt:lpstr>Accountability</vt:lpstr>
      <vt:lpstr>Transparency</vt:lpstr>
      <vt:lpstr>COI and Objectivity</vt:lpstr>
      <vt:lpstr>ASN requests feedback on the report recommendations from the audiences to the following email address and webpage:   trust@nutrition.org www.nutrition.org/trust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BlairE. Thomas</dc:creator>
  <cp:lastModifiedBy>Sarah Ohlhorst</cp:lastModifiedBy>
  <cp:revision>848</cp:revision>
  <cp:lastPrinted>2016-03-03T18:32:53Z</cp:lastPrinted>
  <dcterms:created xsi:type="dcterms:W3CDTF">2008-03-29T04:35:42Z</dcterms:created>
  <dcterms:modified xsi:type="dcterms:W3CDTF">2018-06-18T17:25:55Z</dcterms:modified>
</cp:coreProperties>
</file>