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1" r:id="rId1"/>
  </p:sldMasterIdLst>
  <p:notesMasterIdLst>
    <p:notesMasterId r:id="rId16"/>
  </p:notesMasterIdLst>
  <p:handoutMasterIdLst>
    <p:handoutMasterId r:id="rId17"/>
  </p:handoutMasterIdLst>
  <p:sldIdLst>
    <p:sldId id="365" r:id="rId2"/>
    <p:sldId id="259" r:id="rId3"/>
    <p:sldId id="519" r:id="rId4"/>
    <p:sldId id="513" r:id="rId5"/>
    <p:sldId id="514" r:id="rId6"/>
    <p:sldId id="515" r:id="rId7"/>
    <p:sldId id="516" r:id="rId8"/>
    <p:sldId id="517" r:id="rId9"/>
    <p:sldId id="520" r:id="rId10"/>
    <p:sldId id="521" r:id="rId11"/>
    <p:sldId id="518" r:id="rId12"/>
    <p:sldId id="522" r:id="rId13"/>
    <p:sldId id="523" r:id="rId14"/>
    <p:sldId id="280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  <a:srgbClr val="CCCCFF"/>
    <a:srgbClr val="FFCCCC"/>
    <a:srgbClr val="9966FF"/>
    <a:srgbClr val="3399FF"/>
    <a:srgbClr val="99FF66"/>
    <a:srgbClr val="FFFF66"/>
    <a:srgbClr val="F97F1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2" autoAdjust="0"/>
    <p:restoredTop sz="65027" autoAdjust="0"/>
  </p:normalViewPr>
  <p:slideViewPr>
    <p:cSldViewPr snapToGrid="0" snapToObjects="1">
      <p:cViewPr varScale="1">
        <p:scale>
          <a:sx n="44" d="100"/>
          <a:sy n="44" d="100"/>
        </p:scale>
        <p:origin x="1688" y="44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A6DD7-16E5-4B5A-97E0-B9CAB0BFBB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D716BC-A41A-4141-A4BA-C7BBE752A176}">
      <dgm:prSet/>
      <dgm:spPr/>
      <dgm:t>
        <a:bodyPr/>
        <a:lstStyle/>
        <a:p>
          <a:r>
            <a:rPr lang="en-US" dirty="0"/>
            <a:t>Coordinates with other Federal science agencies and White </a:t>
          </a:r>
          <a:r>
            <a:rPr lang="en-US"/>
            <a:t>House Offices</a:t>
          </a:r>
          <a:endParaRPr lang="en-US" dirty="0"/>
        </a:p>
      </dgm:t>
    </dgm:pt>
    <dgm:pt modelId="{1E3B61EF-27CE-4332-A3D6-4969603DF937}" type="parTrans" cxnId="{BD8EF3D4-39D4-4D39-BB0C-C15659758DCA}">
      <dgm:prSet/>
      <dgm:spPr/>
      <dgm:t>
        <a:bodyPr/>
        <a:lstStyle/>
        <a:p>
          <a:endParaRPr lang="en-US"/>
        </a:p>
      </dgm:t>
    </dgm:pt>
    <dgm:pt modelId="{16595FB6-383D-4A55-9A4B-1E0D217267EB}" type="sibTrans" cxnId="{BD8EF3D4-39D4-4D39-BB0C-C15659758DCA}">
      <dgm:prSet/>
      <dgm:spPr/>
      <dgm:t>
        <a:bodyPr/>
        <a:lstStyle/>
        <a:p>
          <a:endParaRPr lang="en-US"/>
        </a:p>
      </dgm:t>
    </dgm:pt>
    <dgm:pt modelId="{2B0781C1-6B3B-4270-807B-569244B874BE}">
      <dgm:prSet/>
      <dgm:spPr/>
      <dgm:t>
        <a:bodyPr/>
        <a:lstStyle/>
        <a:p>
          <a:r>
            <a:rPr lang="en-US" dirty="0"/>
            <a:t>Enhances Outreach and Awareness </a:t>
          </a:r>
        </a:p>
      </dgm:t>
    </dgm:pt>
    <dgm:pt modelId="{762EE70F-F88D-46BB-B7E0-6E3CA19079DE}" type="parTrans" cxnId="{F139FB2C-E9A8-4C98-ADB2-72D1BBA2F53D}">
      <dgm:prSet/>
      <dgm:spPr/>
      <dgm:t>
        <a:bodyPr/>
        <a:lstStyle/>
        <a:p>
          <a:endParaRPr lang="en-US"/>
        </a:p>
      </dgm:t>
    </dgm:pt>
    <dgm:pt modelId="{2D0B50DC-F91E-4B17-A25D-5BE1284F56D5}" type="sibTrans" cxnId="{F139FB2C-E9A8-4C98-ADB2-72D1BBA2F53D}">
      <dgm:prSet/>
      <dgm:spPr/>
      <dgm:t>
        <a:bodyPr/>
        <a:lstStyle/>
        <a:p>
          <a:endParaRPr lang="en-US"/>
        </a:p>
      </dgm:t>
    </dgm:pt>
    <dgm:pt modelId="{77E42336-0DD2-48DE-84E3-B59EEDEB90D9}">
      <dgm:prSet/>
      <dgm:spPr/>
      <dgm:t>
        <a:bodyPr/>
        <a:lstStyle/>
        <a:p>
          <a:r>
            <a:rPr lang="en-US" dirty="0"/>
            <a:t>science seminars</a:t>
          </a:r>
        </a:p>
      </dgm:t>
    </dgm:pt>
    <dgm:pt modelId="{726DC0C3-0C52-48E4-B27A-68570AA01768}" type="parTrans" cxnId="{4B9AE9BB-69AC-4159-BEF5-6977BA13A89B}">
      <dgm:prSet/>
      <dgm:spPr/>
      <dgm:t>
        <a:bodyPr/>
        <a:lstStyle/>
        <a:p>
          <a:endParaRPr lang="en-US"/>
        </a:p>
      </dgm:t>
    </dgm:pt>
    <dgm:pt modelId="{BDF6C001-A6BE-489F-96C1-25433EFE949D}" type="sibTrans" cxnId="{4B9AE9BB-69AC-4159-BEF5-6977BA13A89B}">
      <dgm:prSet/>
      <dgm:spPr/>
      <dgm:t>
        <a:bodyPr/>
        <a:lstStyle/>
        <a:p>
          <a:endParaRPr lang="en-US"/>
        </a:p>
      </dgm:t>
    </dgm:pt>
    <dgm:pt modelId="{B76C437E-600C-4972-8DCC-BF192164D68B}">
      <dgm:prSet/>
      <dgm:spPr/>
      <dgm:t>
        <a:bodyPr/>
        <a:lstStyle/>
        <a:p>
          <a:r>
            <a:rPr lang="en-US"/>
            <a:t>OCS Roadshow</a:t>
          </a:r>
          <a:endParaRPr lang="en-US" dirty="0"/>
        </a:p>
      </dgm:t>
    </dgm:pt>
    <dgm:pt modelId="{7C82EE7B-387E-4E6B-B3FC-72078AF164C2}" type="parTrans" cxnId="{ED8F8FF0-90A9-4AEC-899A-5E9A0A7CF397}">
      <dgm:prSet/>
      <dgm:spPr/>
      <dgm:t>
        <a:bodyPr/>
        <a:lstStyle/>
        <a:p>
          <a:endParaRPr lang="en-US"/>
        </a:p>
      </dgm:t>
    </dgm:pt>
    <dgm:pt modelId="{4BCB2D72-EA5D-40EF-A085-8577BD10E08C}" type="sibTrans" cxnId="{ED8F8FF0-90A9-4AEC-899A-5E9A0A7CF397}">
      <dgm:prSet/>
      <dgm:spPr/>
      <dgm:t>
        <a:bodyPr/>
        <a:lstStyle/>
        <a:p>
          <a:endParaRPr lang="en-US"/>
        </a:p>
      </dgm:t>
    </dgm:pt>
    <dgm:pt modelId="{18EDDAF8-1065-4E65-AC14-E4DECB6E8E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</a:rPr>
            <a:t>Advises the Secretary of Agriculture and Departmental leadership</a:t>
          </a:r>
        </a:p>
      </dgm:t>
    </dgm:pt>
    <dgm:pt modelId="{A8F05463-F627-4FB6-BA52-3D368A157479}" type="parTrans" cxnId="{51207EBB-EE4C-48C3-82C7-F8147A227013}">
      <dgm:prSet/>
      <dgm:spPr/>
      <dgm:t>
        <a:bodyPr/>
        <a:lstStyle/>
        <a:p>
          <a:endParaRPr lang="en-US"/>
        </a:p>
      </dgm:t>
    </dgm:pt>
    <dgm:pt modelId="{8EE71E1A-41EC-4CAB-B5D2-9063AA8E9329}" type="sibTrans" cxnId="{51207EBB-EE4C-48C3-82C7-F8147A227013}">
      <dgm:prSet/>
      <dgm:spPr/>
      <dgm:t>
        <a:bodyPr/>
        <a:lstStyle/>
        <a:p>
          <a:endParaRPr lang="en-US"/>
        </a:p>
      </dgm:t>
    </dgm:pt>
    <dgm:pt modelId="{A3EFF783-A22F-45DD-B04E-77E73DB965D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Raises the visibility of USDA Science</a:t>
          </a:r>
        </a:p>
      </dgm:t>
    </dgm:pt>
    <dgm:pt modelId="{24948E96-CF90-419C-B396-EBF7AF03DE43}" type="parTrans" cxnId="{40E3B210-FBE8-4DB6-9B0D-D3ACF341D18C}">
      <dgm:prSet/>
      <dgm:spPr/>
      <dgm:t>
        <a:bodyPr/>
        <a:lstStyle/>
        <a:p>
          <a:endParaRPr lang="en-US"/>
        </a:p>
      </dgm:t>
    </dgm:pt>
    <dgm:pt modelId="{578217C5-CF71-4A4A-829B-3A89650ADEB8}" type="sibTrans" cxnId="{40E3B210-FBE8-4DB6-9B0D-D3ACF341D18C}">
      <dgm:prSet/>
      <dgm:spPr/>
      <dgm:t>
        <a:bodyPr/>
        <a:lstStyle/>
        <a:p>
          <a:endParaRPr lang="en-US"/>
        </a:p>
      </dgm:t>
    </dgm:pt>
    <dgm:pt modelId="{32803B48-C782-4873-B660-0DCDCD2602A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</a:rPr>
            <a:t>Chief Scientist shares high-priority science issues</a:t>
          </a:r>
        </a:p>
      </dgm:t>
    </dgm:pt>
    <dgm:pt modelId="{DE5EABC0-4535-45A5-98FF-890C9CF661C0}" type="parTrans" cxnId="{1A87EFBD-5055-4A96-8A5A-45681948FEE4}">
      <dgm:prSet/>
      <dgm:spPr/>
      <dgm:t>
        <a:bodyPr/>
        <a:lstStyle/>
        <a:p>
          <a:endParaRPr lang="en-US"/>
        </a:p>
      </dgm:t>
    </dgm:pt>
    <dgm:pt modelId="{3928CA2F-EF76-402D-A8BF-D478F54685CA}" type="sibTrans" cxnId="{1A87EFBD-5055-4A96-8A5A-45681948FEE4}">
      <dgm:prSet/>
      <dgm:spPr/>
      <dgm:t>
        <a:bodyPr/>
        <a:lstStyle/>
        <a:p>
          <a:endParaRPr lang="en-US"/>
        </a:p>
      </dgm:t>
    </dgm:pt>
    <dgm:pt modelId="{9C514B51-58F1-4FAE-826D-33486AD68E8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Institutes, maintains, &amp; enhances USDA’s Scientific Integrity Policy</a:t>
          </a:r>
          <a:endParaRPr lang="en-US" dirty="0">
            <a:solidFill>
              <a:schemeClr val="bg1"/>
            </a:solidFill>
          </a:endParaRPr>
        </a:p>
      </dgm:t>
    </dgm:pt>
    <dgm:pt modelId="{1D844917-13E4-4F6F-B5B9-C238BEE0C73D}" type="parTrans" cxnId="{BF242A69-A50A-40D8-A710-79CCC09225A6}">
      <dgm:prSet/>
      <dgm:spPr/>
      <dgm:t>
        <a:bodyPr/>
        <a:lstStyle/>
        <a:p>
          <a:endParaRPr lang="en-US"/>
        </a:p>
      </dgm:t>
    </dgm:pt>
    <dgm:pt modelId="{64BCE100-DC95-49FC-A59D-E7E378D1AC8E}" type="sibTrans" cxnId="{BF242A69-A50A-40D8-A710-79CCC09225A6}">
      <dgm:prSet/>
      <dgm:spPr/>
      <dgm:t>
        <a:bodyPr/>
        <a:lstStyle/>
        <a:p>
          <a:endParaRPr lang="en-US"/>
        </a:p>
      </dgm:t>
    </dgm:pt>
    <dgm:pt modelId="{96F2CA9F-77A1-4624-83C5-385DF8D22AA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Ensures Chief Scientist is the leading communicator of USDA Science nationally &amp; internationally</a:t>
          </a:r>
          <a:endParaRPr lang="en-US" dirty="0">
            <a:solidFill>
              <a:schemeClr val="bg1"/>
            </a:solidFill>
          </a:endParaRPr>
        </a:p>
      </dgm:t>
    </dgm:pt>
    <dgm:pt modelId="{ADC046D1-9077-46DC-8912-75189270A0E5}" type="parTrans" cxnId="{BFCD3B67-3022-4CE5-BB89-EA56BB73DC41}">
      <dgm:prSet/>
      <dgm:spPr/>
      <dgm:t>
        <a:bodyPr/>
        <a:lstStyle/>
        <a:p>
          <a:endParaRPr lang="en-US"/>
        </a:p>
      </dgm:t>
    </dgm:pt>
    <dgm:pt modelId="{39611808-1C54-414D-80DE-F0CFBA307D98}" type="sibTrans" cxnId="{BFCD3B67-3022-4CE5-BB89-EA56BB73DC41}">
      <dgm:prSet/>
      <dgm:spPr/>
      <dgm:t>
        <a:bodyPr/>
        <a:lstStyle/>
        <a:p>
          <a:endParaRPr lang="en-US"/>
        </a:p>
      </dgm:t>
    </dgm:pt>
    <dgm:pt modelId="{962C28BB-D270-42D0-9232-CE91B7AB477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science activities are coordinated and prioritized</a:t>
          </a:r>
          <a:endParaRPr lang="en-US" dirty="0">
            <a:solidFill>
              <a:schemeClr val="bg1"/>
            </a:solidFill>
          </a:endParaRPr>
        </a:p>
      </dgm:t>
    </dgm:pt>
    <dgm:pt modelId="{FB0829B9-291D-4C3C-8971-85AAA3CC01C1}" type="parTrans" cxnId="{84EC2890-B190-4092-9920-2DB52B46DF5A}">
      <dgm:prSet/>
      <dgm:spPr/>
      <dgm:t>
        <a:bodyPr/>
        <a:lstStyle/>
        <a:p>
          <a:endParaRPr lang="en-US"/>
        </a:p>
      </dgm:t>
    </dgm:pt>
    <dgm:pt modelId="{30571894-CDD7-4B91-AD0C-92520DB30777}" type="sibTrans" cxnId="{84EC2890-B190-4092-9920-2DB52B46DF5A}">
      <dgm:prSet/>
      <dgm:spPr/>
      <dgm:t>
        <a:bodyPr/>
        <a:lstStyle/>
        <a:p>
          <a:endParaRPr lang="en-US"/>
        </a:p>
      </dgm:t>
    </dgm:pt>
    <dgm:pt modelId="{DC963174-C59E-4DF0-A57E-22378554AF31}">
      <dgm:prSet/>
      <dgm:spPr/>
      <dgm:t>
        <a:bodyPr/>
        <a:lstStyle/>
        <a:p>
          <a:r>
            <a:rPr lang="en-US" dirty="0"/>
            <a:t>working with professional societies </a:t>
          </a:r>
        </a:p>
      </dgm:t>
    </dgm:pt>
    <dgm:pt modelId="{A9551D9A-3F1A-48BB-9FE7-2ABACA689E4C}" type="sibTrans" cxnId="{447D6F5D-7BDD-468F-A89C-786571D03D5F}">
      <dgm:prSet/>
      <dgm:spPr/>
      <dgm:t>
        <a:bodyPr/>
        <a:lstStyle/>
        <a:p>
          <a:endParaRPr lang="en-US"/>
        </a:p>
      </dgm:t>
    </dgm:pt>
    <dgm:pt modelId="{03331EB7-B5F3-42EF-983C-1214F2C62EE2}" type="parTrans" cxnId="{447D6F5D-7BDD-468F-A89C-786571D03D5F}">
      <dgm:prSet/>
      <dgm:spPr/>
      <dgm:t>
        <a:bodyPr/>
        <a:lstStyle/>
        <a:p>
          <a:endParaRPr lang="en-US"/>
        </a:p>
      </dgm:t>
    </dgm:pt>
    <dgm:pt modelId="{5E90F75E-3C15-4454-8168-EE0152670E6A}">
      <dgm:prSet/>
      <dgm:spPr/>
      <dgm:t>
        <a:bodyPr/>
        <a:lstStyle/>
        <a:p>
          <a:r>
            <a:rPr lang="en-US" dirty="0"/>
            <a:t>Ensures the quality, accuracy, and transparency of scientific and technical information supported by USDA</a:t>
          </a:r>
          <a:endParaRPr lang="en-US" dirty="0">
            <a:solidFill>
              <a:schemeClr val="bg1"/>
            </a:solidFill>
          </a:endParaRPr>
        </a:p>
      </dgm:t>
    </dgm:pt>
    <dgm:pt modelId="{DCFA86FA-85F7-41B9-8008-50E23C734F5F}" type="parTrans" cxnId="{D71F1EB0-DD8E-474D-A1ED-763A0AB32684}">
      <dgm:prSet/>
      <dgm:spPr/>
      <dgm:t>
        <a:bodyPr/>
        <a:lstStyle/>
        <a:p>
          <a:endParaRPr lang="en-US"/>
        </a:p>
      </dgm:t>
    </dgm:pt>
    <dgm:pt modelId="{EBAF7EB2-9991-40E9-BD17-175E7B744C86}" type="sibTrans" cxnId="{D71F1EB0-DD8E-474D-A1ED-763A0AB32684}">
      <dgm:prSet/>
      <dgm:spPr/>
      <dgm:t>
        <a:bodyPr/>
        <a:lstStyle/>
        <a:p>
          <a:endParaRPr lang="en-US"/>
        </a:p>
      </dgm:t>
    </dgm:pt>
    <dgm:pt modelId="{6A0E47EA-7705-46ED-9956-BFCC30D7CB51}" type="pres">
      <dgm:prSet presAssocID="{951A6DD7-16E5-4B5A-97E0-B9CAB0BFBB65}" presName="linear" presStyleCnt="0">
        <dgm:presLayoutVars>
          <dgm:animLvl val="lvl"/>
          <dgm:resizeHandles val="exact"/>
        </dgm:presLayoutVars>
      </dgm:prSet>
      <dgm:spPr/>
    </dgm:pt>
    <dgm:pt modelId="{47F68ABB-7D4D-4F47-A75B-FBA4C3240406}" type="pres">
      <dgm:prSet presAssocID="{96F2CA9F-77A1-4624-83C5-385DF8D22AA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75BBE93-3BA8-48CC-BE81-EE67FE5B207B}" type="pres">
      <dgm:prSet presAssocID="{96F2CA9F-77A1-4624-83C5-385DF8D22AA1}" presName="childText" presStyleLbl="revTx" presStyleIdx="0" presStyleCnt="6">
        <dgm:presLayoutVars>
          <dgm:bulletEnabled val="1"/>
        </dgm:presLayoutVars>
      </dgm:prSet>
      <dgm:spPr/>
    </dgm:pt>
    <dgm:pt modelId="{3A9825CF-C555-4FA5-A2B3-4AE387554712}" type="pres">
      <dgm:prSet presAssocID="{18EDDAF8-1065-4E65-AC14-E4DECB6E8EE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678674F-6E97-44CA-8224-1C96EDD952DB}" type="pres">
      <dgm:prSet presAssocID="{18EDDAF8-1065-4E65-AC14-E4DECB6E8EE8}" presName="childText" presStyleLbl="revTx" presStyleIdx="1" presStyleCnt="6">
        <dgm:presLayoutVars>
          <dgm:bulletEnabled val="1"/>
        </dgm:presLayoutVars>
      </dgm:prSet>
      <dgm:spPr/>
    </dgm:pt>
    <dgm:pt modelId="{2ED8319A-164C-49A8-801B-C1A847A3FF9C}" type="pres">
      <dgm:prSet presAssocID="{A3EFF783-A22F-45DD-B04E-77E73DB965D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8CD612B-27C3-4B1F-8E6D-F156396DBDB7}" type="pres">
      <dgm:prSet presAssocID="{A3EFF783-A22F-45DD-B04E-77E73DB965DF}" presName="childText" presStyleLbl="revTx" presStyleIdx="2" presStyleCnt="6">
        <dgm:presLayoutVars>
          <dgm:bulletEnabled val="1"/>
        </dgm:presLayoutVars>
      </dgm:prSet>
      <dgm:spPr/>
    </dgm:pt>
    <dgm:pt modelId="{B0CE1B11-BB0A-4540-961A-AC5A601943AF}" type="pres">
      <dgm:prSet presAssocID="{2B0781C1-6B3B-4270-807B-569244B874B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BFAEBB8-03FB-4806-8C2B-C5EACD020A07}" type="pres">
      <dgm:prSet presAssocID="{2B0781C1-6B3B-4270-807B-569244B874BE}" presName="childText" presStyleLbl="revTx" presStyleIdx="3" presStyleCnt="6">
        <dgm:presLayoutVars>
          <dgm:bulletEnabled val="1"/>
        </dgm:presLayoutVars>
      </dgm:prSet>
      <dgm:spPr/>
    </dgm:pt>
    <dgm:pt modelId="{221EFBDB-E8FE-4035-A419-2F87594689EA}" type="pres">
      <dgm:prSet presAssocID="{DDD716BC-A41A-4141-A4BA-C7BBE752A17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635DA43-54D2-4E7B-8343-A4DC1045CCA3}" type="pres">
      <dgm:prSet presAssocID="{DDD716BC-A41A-4141-A4BA-C7BBE752A176}" presName="childText" presStyleLbl="revTx" presStyleIdx="4" presStyleCnt="6">
        <dgm:presLayoutVars>
          <dgm:bulletEnabled val="1"/>
        </dgm:presLayoutVars>
      </dgm:prSet>
      <dgm:spPr/>
    </dgm:pt>
    <dgm:pt modelId="{3B73EC72-E1FD-41B1-9318-42828E1C7F96}" type="pres">
      <dgm:prSet presAssocID="{9C514B51-58F1-4FAE-826D-33486AD68E84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E84BC37-5763-475E-896A-24F0BC91E6F8}" type="pres">
      <dgm:prSet presAssocID="{9C514B51-58F1-4FAE-826D-33486AD68E84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6A748606-D83A-44C9-B00D-E62C0B91B718}" type="presOf" srcId="{951A6DD7-16E5-4B5A-97E0-B9CAB0BFBB65}" destId="{6A0E47EA-7705-46ED-9956-BFCC30D7CB51}" srcOrd="0" destOrd="0" presId="urn:microsoft.com/office/officeart/2005/8/layout/vList2"/>
    <dgm:cxn modelId="{40E3B210-FBE8-4DB6-9B0D-D3ACF341D18C}" srcId="{951A6DD7-16E5-4B5A-97E0-B9CAB0BFBB65}" destId="{A3EFF783-A22F-45DD-B04E-77E73DB965DF}" srcOrd="2" destOrd="0" parTransId="{24948E96-CF90-419C-B396-EBF7AF03DE43}" sibTransId="{578217C5-CF71-4A4A-829B-3A89650ADEB8}"/>
    <dgm:cxn modelId="{67BEEE18-7A8E-4EB0-A40B-880C800872BA}" type="presOf" srcId="{9C514B51-58F1-4FAE-826D-33486AD68E84}" destId="{3B73EC72-E1FD-41B1-9318-42828E1C7F96}" srcOrd="0" destOrd="0" presId="urn:microsoft.com/office/officeart/2005/8/layout/vList2"/>
    <dgm:cxn modelId="{8E2E701D-7C26-4A1E-B204-1D1CB9F84C91}" type="presOf" srcId="{962C28BB-D270-42D0-9232-CE91B7AB4771}" destId="{575BBE93-3BA8-48CC-BE81-EE67FE5B207B}" srcOrd="0" destOrd="0" presId="urn:microsoft.com/office/officeart/2005/8/layout/vList2"/>
    <dgm:cxn modelId="{F139FB2C-E9A8-4C98-ADB2-72D1BBA2F53D}" srcId="{951A6DD7-16E5-4B5A-97E0-B9CAB0BFBB65}" destId="{2B0781C1-6B3B-4270-807B-569244B874BE}" srcOrd="3" destOrd="0" parTransId="{762EE70F-F88D-46BB-B7E0-6E3CA19079DE}" sibTransId="{2D0B50DC-F91E-4B17-A25D-5BE1284F56D5}"/>
    <dgm:cxn modelId="{52EE805B-D7AC-486C-BFE6-2C8FE914E126}" type="presOf" srcId="{2B0781C1-6B3B-4270-807B-569244B874BE}" destId="{B0CE1B11-BB0A-4540-961A-AC5A601943AF}" srcOrd="0" destOrd="0" presId="urn:microsoft.com/office/officeart/2005/8/layout/vList2"/>
    <dgm:cxn modelId="{447D6F5D-7BDD-468F-A89C-786571D03D5F}" srcId="{DDD716BC-A41A-4141-A4BA-C7BBE752A176}" destId="{DC963174-C59E-4DF0-A57E-22378554AF31}" srcOrd="0" destOrd="0" parTransId="{03331EB7-B5F3-42EF-983C-1214F2C62EE2}" sibTransId="{A9551D9A-3F1A-48BB-9FE7-2ABACA689E4C}"/>
    <dgm:cxn modelId="{CF619260-108A-4EB0-AF85-6242ECA9780B}" type="presOf" srcId="{32803B48-C782-4873-B660-0DCDCD2602AA}" destId="{7678674F-6E97-44CA-8224-1C96EDD952DB}" srcOrd="0" destOrd="0" presId="urn:microsoft.com/office/officeart/2005/8/layout/vList2"/>
    <dgm:cxn modelId="{BFCD3B67-3022-4CE5-BB89-EA56BB73DC41}" srcId="{951A6DD7-16E5-4B5A-97E0-B9CAB0BFBB65}" destId="{96F2CA9F-77A1-4624-83C5-385DF8D22AA1}" srcOrd="0" destOrd="0" parTransId="{ADC046D1-9077-46DC-8912-75189270A0E5}" sibTransId="{39611808-1C54-414D-80DE-F0CFBA307D98}"/>
    <dgm:cxn modelId="{BF242A69-A50A-40D8-A710-79CCC09225A6}" srcId="{951A6DD7-16E5-4B5A-97E0-B9CAB0BFBB65}" destId="{9C514B51-58F1-4FAE-826D-33486AD68E84}" srcOrd="5" destOrd="0" parTransId="{1D844917-13E4-4F6F-B5B9-C238BEE0C73D}" sibTransId="{64BCE100-DC95-49FC-A59D-E7E378D1AC8E}"/>
    <dgm:cxn modelId="{69C82275-E2C0-4F24-A991-4EC964C74E3D}" type="presOf" srcId="{DC963174-C59E-4DF0-A57E-22378554AF31}" destId="{B635DA43-54D2-4E7B-8343-A4DC1045CCA3}" srcOrd="0" destOrd="0" presId="urn:microsoft.com/office/officeart/2005/8/layout/vList2"/>
    <dgm:cxn modelId="{7D7D7779-1599-4799-AF45-0ADC117F774A}" type="presOf" srcId="{5E90F75E-3C15-4454-8168-EE0152670E6A}" destId="{7E84BC37-5763-475E-896A-24F0BC91E6F8}" srcOrd="0" destOrd="0" presId="urn:microsoft.com/office/officeart/2005/8/layout/vList2"/>
    <dgm:cxn modelId="{84EC2890-B190-4092-9920-2DB52B46DF5A}" srcId="{96F2CA9F-77A1-4624-83C5-385DF8D22AA1}" destId="{962C28BB-D270-42D0-9232-CE91B7AB4771}" srcOrd="0" destOrd="0" parTransId="{FB0829B9-291D-4C3C-8971-85AAA3CC01C1}" sibTransId="{30571894-CDD7-4B91-AD0C-92520DB30777}"/>
    <dgm:cxn modelId="{FAB1CEAF-4FCC-47CA-93AB-970F5BFA78A0}" type="presOf" srcId="{96F2CA9F-77A1-4624-83C5-385DF8D22AA1}" destId="{47F68ABB-7D4D-4F47-A75B-FBA4C3240406}" srcOrd="0" destOrd="0" presId="urn:microsoft.com/office/officeart/2005/8/layout/vList2"/>
    <dgm:cxn modelId="{D71F1EB0-DD8E-474D-A1ED-763A0AB32684}" srcId="{9C514B51-58F1-4FAE-826D-33486AD68E84}" destId="{5E90F75E-3C15-4454-8168-EE0152670E6A}" srcOrd="0" destOrd="0" parTransId="{DCFA86FA-85F7-41B9-8008-50E23C734F5F}" sibTransId="{EBAF7EB2-9991-40E9-BD17-175E7B744C86}"/>
    <dgm:cxn modelId="{F3D55DB0-9AEF-4E3C-8D59-A886B71C4623}" type="presOf" srcId="{18EDDAF8-1065-4E65-AC14-E4DECB6E8EE8}" destId="{3A9825CF-C555-4FA5-A2B3-4AE387554712}" srcOrd="0" destOrd="0" presId="urn:microsoft.com/office/officeart/2005/8/layout/vList2"/>
    <dgm:cxn modelId="{F1127CBA-D4A3-45BF-80B9-6439F4827B61}" type="presOf" srcId="{B76C437E-600C-4972-8DCC-BF192164D68B}" destId="{5BFAEBB8-03FB-4806-8C2B-C5EACD020A07}" srcOrd="0" destOrd="0" presId="urn:microsoft.com/office/officeart/2005/8/layout/vList2"/>
    <dgm:cxn modelId="{51207EBB-EE4C-48C3-82C7-F8147A227013}" srcId="{951A6DD7-16E5-4B5A-97E0-B9CAB0BFBB65}" destId="{18EDDAF8-1065-4E65-AC14-E4DECB6E8EE8}" srcOrd="1" destOrd="0" parTransId="{A8F05463-F627-4FB6-BA52-3D368A157479}" sibTransId="{8EE71E1A-41EC-4CAB-B5D2-9063AA8E9329}"/>
    <dgm:cxn modelId="{4B9AE9BB-69AC-4159-BEF5-6977BA13A89B}" srcId="{A3EFF783-A22F-45DD-B04E-77E73DB965DF}" destId="{77E42336-0DD2-48DE-84E3-B59EEDEB90D9}" srcOrd="0" destOrd="0" parTransId="{726DC0C3-0C52-48E4-B27A-68570AA01768}" sibTransId="{BDF6C001-A6BE-489F-96C1-25433EFE949D}"/>
    <dgm:cxn modelId="{1A87EFBD-5055-4A96-8A5A-45681948FEE4}" srcId="{18EDDAF8-1065-4E65-AC14-E4DECB6E8EE8}" destId="{32803B48-C782-4873-B660-0DCDCD2602AA}" srcOrd="0" destOrd="0" parTransId="{DE5EABC0-4535-45A5-98FF-890C9CF661C0}" sibTransId="{3928CA2F-EF76-402D-A8BF-D478F54685CA}"/>
    <dgm:cxn modelId="{235DECC5-3A45-4149-B2E3-20A15A903660}" type="presOf" srcId="{A3EFF783-A22F-45DD-B04E-77E73DB965DF}" destId="{2ED8319A-164C-49A8-801B-C1A847A3FF9C}" srcOrd="0" destOrd="0" presId="urn:microsoft.com/office/officeart/2005/8/layout/vList2"/>
    <dgm:cxn modelId="{60753FD1-A9D6-477C-9156-BC5209D0C595}" type="presOf" srcId="{DDD716BC-A41A-4141-A4BA-C7BBE752A176}" destId="{221EFBDB-E8FE-4035-A419-2F87594689EA}" srcOrd="0" destOrd="0" presId="urn:microsoft.com/office/officeart/2005/8/layout/vList2"/>
    <dgm:cxn modelId="{BD8EF3D4-39D4-4D39-BB0C-C15659758DCA}" srcId="{951A6DD7-16E5-4B5A-97E0-B9CAB0BFBB65}" destId="{DDD716BC-A41A-4141-A4BA-C7BBE752A176}" srcOrd="4" destOrd="0" parTransId="{1E3B61EF-27CE-4332-A3D6-4969603DF937}" sibTransId="{16595FB6-383D-4A55-9A4B-1E0D217267EB}"/>
    <dgm:cxn modelId="{ED8F8FF0-90A9-4AEC-899A-5E9A0A7CF397}" srcId="{2B0781C1-6B3B-4270-807B-569244B874BE}" destId="{B76C437E-600C-4972-8DCC-BF192164D68B}" srcOrd="0" destOrd="0" parTransId="{7C82EE7B-387E-4E6B-B3FC-72078AF164C2}" sibTransId="{4BCB2D72-EA5D-40EF-A085-8577BD10E08C}"/>
    <dgm:cxn modelId="{A2AD30F2-4A1A-4C60-9112-F8EA620ACFEB}" type="presOf" srcId="{77E42336-0DD2-48DE-84E3-B59EEDEB90D9}" destId="{C8CD612B-27C3-4B1F-8E6D-F156396DBDB7}" srcOrd="0" destOrd="0" presId="urn:microsoft.com/office/officeart/2005/8/layout/vList2"/>
    <dgm:cxn modelId="{2AB6BC0F-2736-47A1-988D-C23584B0F2B8}" type="presParOf" srcId="{6A0E47EA-7705-46ED-9956-BFCC30D7CB51}" destId="{47F68ABB-7D4D-4F47-A75B-FBA4C3240406}" srcOrd="0" destOrd="0" presId="urn:microsoft.com/office/officeart/2005/8/layout/vList2"/>
    <dgm:cxn modelId="{A2C65DFD-DE98-4A34-A63B-56B692F0831E}" type="presParOf" srcId="{6A0E47EA-7705-46ED-9956-BFCC30D7CB51}" destId="{575BBE93-3BA8-48CC-BE81-EE67FE5B207B}" srcOrd="1" destOrd="0" presId="urn:microsoft.com/office/officeart/2005/8/layout/vList2"/>
    <dgm:cxn modelId="{301408B1-6229-42B5-B180-44F075184216}" type="presParOf" srcId="{6A0E47EA-7705-46ED-9956-BFCC30D7CB51}" destId="{3A9825CF-C555-4FA5-A2B3-4AE387554712}" srcOrd="2" destOrd="0" presId="urn:microsoft.com/office/officeart/2005/8/layout/vList2"/>
    <dgm:cxn modelId="{E127C453-79AB-4BB0-8A80-EBA40A0E7394}" type="presParOf" srcId="{6A0E47EA-7705-46ED-9956-BFCC30D7CB51}" destId="{7678674F-6E97-44CA-8224-1C96EDD952DB}" srcOrd="3" destOrd="0" presId="urn:microsoft.com/office/officeart/2005/8/layout/vList2"/>
    <dgm:cxn modelId="{E92900B2-BC1D-426B-AF7A-BD70DE618377}" type="presParOf" srcId="{6A0E47EA-7705-46ED-9956-BFCC30D7CB51}" destId="{2ED8319A-164C-49A8-801B-C1A847A3FF9C}" srcOrd="4" destOrd="0" presId="urn:microsoft.com/office/officeart/2005/8/layout/vList2"/>
    <dgm:cxn modelId="{0EB4F98B-8B9A-44E7-968C-ABB388299006}" type="presParOf" srcId="{6A0E47EA-7705-46ED-9956-BFCC30D7CB51}" destId="{C8CD612B-27C3-4B1F-8E6D-F156396DBDB7}" srcOrd="5" destOrd="0" presId="urn:microsoft.com/office/officeart/2005/8/layout/vList2"/>
    <dgm:cxn modelId="{9849CBB1-8F14-4418-AF33-D472A1812AF1}" type="presParOf" srcId="{6A0E47EA-7705-46ED-9956-BFCC30D7CB51}" destId="{B0CE1B11-BB0A-4540-961A-AC5A601943AF}" srcOrd="6" destOrd="0" presId="urn:microsoft.com/office/officeart/2005/8/layout/vList2"/>
    <dgm:cxn modelId="{ACCEECA0-FC4F-455B-B107-FF22912C8427}" type="presParOf" srcId="{6A0E47EA-7705-46ED-9956-BFCC30D7CB51}" destId="{5BFAEBB8-03FB-4806-8C2B-C5EACD020A07}" srcOrd="7" destOrd="0" presId="urn:microsoft.com/office/officeart/2005/8/layout/vList2"/>
    <dgm:cxn modelId="{22ECDE5F-248D-4504-9EB3-3E6FD9B639DF}" type="presParOf" srcId="{6A0E47EA-7705-46ED-9956-BFCC30D7CB51}" destId="{221EFBDB-E8FE-4035-A419-2F87594689EA}" srcOrd="8" destOrd="0" presId="urn:microsoft.com/office/officeart/2005/8/layout/vList2"/>
    <dgm:cxn modelId="{9C5AEBF2-6C5F-47BF-8A4B-C6E94069D9BE}" type="presParOf" srcId="{6A0E47EA-7705-46ED-9956-BFCC30D7CB51}" destId="{B635DA43-54D2-4E7B-8343-A4DC1045CCA3}" srcOrd="9" destOrd="0" presId="urn:microsoft.com/office/officeart/2005/8/layout/vList2"/>
    <dgm:cxn modelId="{307F9792-2602-478B-8EC4-8F6D0E92BB86}" type="presParOf" srcId="{6A0E47EA-7705-46ED-9956-BFCC30D7CB51}" destId="{3B73EC72-E1FD-41B1-9318-42828E1C7F96}" srcOrd="10" destOrd="0" presId="urn:microsoft.com/office/officeart/2005/8/layout/vList2"/>
    <dgm:cxn modelId="{8413E6C0-6FC6-4DD9-98E1-B81AB04FB963}" type="presParOf" srcId="{6A0E47EA-7705-46ED-9956-BFCC30D7CB51}" destId="{7E84BC37-5763-475E-896A-24F0BC91E6F8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CD612-D3F1-8447-A2D8-4917E396A235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4E000-AB12-2C46-A485-D4EC5B9E8169}">
      <dgm:prSet custT="1"/>
      <dgm:spPr>
        <a:gradFill flip="none" rotWithShape="1">
          <a:gsLst>
            <a:gs pos="9000">
              <a:schemeClr val="accent6">
                <a:lumMod val="60000"/>
                <a:lumOff val="40000"/>
              </a:schemeClr>
            </a:gs>
            <a:gs pos="96000">
              <a:srgbClr val="FFFFFF"/>
            </a:gs>
          </a:gsLst>
          <a:lin ang="16200000" scaled="0"/>
          <a:tileRect/>
        </a:gradFill>
      </dgm:spPr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</a:rPr>
            <a:t>Chavonda Jacobs-Young</a:t>
          </a:r>
          <a:r>
            <a:rPr lang="en-US" sz="1800" dirty="0">
              <a:solidFill>
                <a:schemeClr val="tx1"/>
              </a:solidFill>
            </a:rPr>
            <a:t>, Acting Chief Scientist &amp; Agricultural Research Service Administrator</a:t>
          </a:r>
        </a:p>
      </dgm:t>
    </dgm:pt>
    <dgm:pt modelId="{0A0C8D08-DDCA-1541-BBDB-312D34905970}" type="parTrans" cxnId="{0F33D4D2-9892-C745-A3B4-F3DA12BAF2AD}">
      <dgm:prSet/>
      <dgm:spPr/>
      <dgm:t>
        <a:bodyPr/>
        <a:lstStyle/>
        <a:p>
          <a:endParaRPr lang="en-US"/>
        </a:p>
      </dgm:t>
    </dgm:pt>
    <dgm:pt modelId="{BE1454DB-A6B0-1147-86BD-612E25B9E06F}" type="sibTrans" cxnId="{0F33D4D2-9892-C745-A3B4-F3DA12BAF2AD}">
      <dgm:prSet/>
      <dgm:spPr/>
      <dgm:t>
        <a:bodyPr/>
        <a:lstStyle/>
        <a:p>
          <a:endParaRPr lang="en-US"/>
        </a:p>
      </dgm:t>
    </dgm:pt>
    <dgm:pt modelId="{BF3C0842-3DB2-EB40-BD2C-5D4BDDA068D7}">
      <dgm:prSet custT="1"/>
      <dgm:spPr>
        <a:gradFill flip="none" rotWithShape="1">
          <a:gsLst>
            <a:gs pos="9000">
              <a:schemeClr val="accent6">
                <a:lumMod val="60000"/>
                <a:lumOff val="40000"/>
              </a:schemeClr>
            </a:gs>
            <a:gs pos="96000">
              <a:srgbClr val="FFFFFF"/>
            </a:gs>
          </a:gsLst>
          <a:lin ang="16200000" scaled="0"/>
          <a:tileRect/>
        </a:gradFill>
      </dgm:spPr>
      <dgm:t>
        <a:bodyPr/>
        <a:lstStyle/>
        <a:p>
          <a:pPr rtl="0"/>
          <a:r>
            <a:rPr lang="en-US" sz="1800" b="1" dirty="0">
              <a:solidFill>
                <a:srgbClr val="000000"/>
              </a:solidFill>
            </a:rPr>
            <a:t>Dionne Toombs</a:t>
          </a:r>
          <a:r>
            <a:rPr lang="en-US" sz="1800" dirty="0">
              <a:solidFill>
                <a:srgbClr val="000000"/>
              </a:solidFill>
            </a:rPr>
            <a:t>, Office of the Chief Scientist Director</a:t>
          </a:r>
        </a:p>
      </dgm:t>
    </dgm:pt>
    <dgm:pt modelId="{A7B30344-C302-B24E-BB48-6F2D11914D12}" type="parTrans" cxnId="{F9E8256D-2E13-414B-9E21-43BE1DA84A56}">
      <dgm:prSet/>
      <dgm:spPr/>
      <dgm:t>
        <a:bodyPr/>
        <a:lstStyle/>
        <a:p>
          <a:endParaRPr lang="en-US"/>
        </a:p>
      </dgm:t>
    </dgm:pt>
    <dgm:pt modelId="{5577FAEE-6861-2D4A-AFBD-CFA688DB8130}" type="sibTrans" cxnId="{F9E8256D-2E13-414B-9E21-43BE1DA84A56}">
      <dgm:prSet/>
      <dgm:spPr/>
      <dgm:t>
        <a:bodyPr/>
        <a:lstStyle/>
        <a:p>
          <a:endParaRPr lang="en-US"/>
        </a:p>
      </dgm:t>
    </dgm:pt>
    <dgm:pt modelId="{157D5769-512D-5242-A873-F0CA79E6F140}">
      <dgm:prSet custT="1"/>
      <dgm:spPr>
        <a:gradFill flip="none" rotWithShape="1">
          <a:gsLst>
            <a:gs pos="9000">
              <a:schemeClr val="accent6">
                <a:lumMod val="60000"/>
                <a:lumOff val="40000"/>
              </a:schemeClr>
            </a:gs>
            <a:gs pos="96000">
              <a:srgbClr val="FFFFFF"/>
            </a:gs>
          </a:gsLst>
          <a:lin ang="16200000" scaled="0"/>
          <a:tileRect/>
        </a:gradFill>
      </dgm:spPr>
      <dgm:t>
        <a:bodyPr/>
        <a:lstStyle/>
        <a:p>
          <a:pPr rtl="0"/>
          <a:r>
            <a:rPr lang="en-US" sz="1800" b="1" dirty="0">
              <a:solidFill>
                <a:srgbClr val="000000"/>
              </a:solidFill>
            </a:rPr>
            <a:t>Scott Hutchins</a:t>
          </a:r>
          <a:r>
            <a:rPr lang="en-US" sz="1800" dirty="0">
              <a:solidFill>
                <a:srgbClr val="000000"/>
              </a:solidFill>
            </a:rPr>
            <a:t>, Deputy Under Secretary for Research, Education, and Economics Mission Area</a:t>
          </a:r>
        </a:p>
      </dgm:t>
    </dgm:pt>
    <dgm:pt modelId="{0A985FAB-D7A0-004A-B937-EFD987BF41C6}" type="sibTrans" cxnId="{A403DC3A-4AEA-5143-811F-4B53DE9FEFE5}">
      <dgm:prSet/>
      <dgm:spPr/>
      <dgm:t>
        <a:bodyPr/>
        <a:lstStyle/>
        <a:p>
          <a:endParaRPr lang="en-US"/>
        </a:p>
      </dgm:t>
    </dgm:pt>
    <dgm:pt modelId="{F1BDA7CE-61D8-2449-B212-584252650B27}" type="parTrans" cxnId="{A403DC3A-4AEA-5143-811F-4B53DE9FEFE5}">
      <dgm:prSet/>
      <dgm:spPr/>
      <dgm:t>
        <a:bodyPr/>
        <a:lstStyle/>
        <a:p>
          <a:endParaRPr lang="en-US"/>
        </a:p>
      </dgm:t>
    </dgm:pt>
    <dgm:pt modelId="{099BB6E3-7676-4AAB-A40A-EA3D7E150937}" type="pres">
      <dgm:prSet presAssocID="{1EACD612-D3F1-8447-A2D8-4917E396A235}" presName="Name0" presStyleCnt="0">
        <dgm:presLayoutVars>
          <dgm:dir/>
          <dgm:resizeHandles val="exact"/>
        </dgm:presLayoutVars>
      </dgm:prSet>
      <dgm:spPr/>
    </dgm:pt>
    <dgm:pt modelId="{13F05825-6284-4FF1-8FAD-9CB81FCE131A}" type="pres">
      <dgm:prSet presAssocID="{1EACD612-D3F1-8447-A2D8-4917E396A235}" presName="fgShape" presStyleLbl="fgShp" presStyleIdx="0" presStyleCnt="1"/>
      <dgm:spPr/>
    </dgm:pt>
    <dgm:pt modelId="{CCBDB09C-2852-4624-A912-B63DA7F000B4}" type="pres">
      <dgm:prSet presAssocID="{1EACD612-D3F1-8447-A2D8-4917E396A235}" presName="linComp" presStyleCnt="0"/>
      <dgm:spPr/>
    </dgm:pt>
    <dgm:pt modelId="{7BED392B-987C-4041-85BD-91FD1E94CF5A}" type="pres">
      <dgm:prSet presAssocID="{157D5769-512D-5242-A873-F0CA79E6F140}" presName="compNode" presStyleCnt="0"/>
      <dgm:spPr/>
    </dgm:pt>
    <dgm:pt modelId="{81DB2639-229C-4CF3-8804-DDB01B360FAB}" type="pres">
      <dgm:prSet presAssocID="{157D5769-512D-5242-A873-F0CA79E6F140}" presName="bkgdShape" presStyleLbl="node1" presStyleIdx="0" presStyleCnt="3"/>
      <dgm:spPr/>
    </dgm:pt>
    <dgm:pt modelId="{9ADE45F5-257F-4A3F-874C-091C1C56040E}" type="pres">
      <dgm:prSet presAssocID="{157D5769-512D-5242-A873-F0CA79E6F140}" presName="nodeTx" presStyleLbl="node1" presStyleIdx="0" presStyleCnt="3">
        <dgm:presLayoutVars>
          <dgm:bulletEnabled val="1"/>
        </dgm:presLayoutVars>
      </dgm:prSet>
      <dgm:spPr/>
    </dgm:pt>
    <dgm:pt modelId="{F83D89F2-B4EA-4D97-9DE3-C429273EBF45}" type="pres">
      <dgm:prSet presAssocID="{157D5769-512D-5242-A873-F0CA79E6F140}" presName="invisiNode" presStyleLbl="node1" presStyleIdx="0" presStyleCnt="3"/>
      <dgm:spPr/>
    </dgm:pt>
    <dgm:pt modelId="{50E7A75A-F22F-408B-942C-4C29E726FC07}" type="pres">
      <dgm:prSet presAssocID="{157D5769-512D-5242-A873-F0CA79E6F140}" presName="imagNode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91D6110-0C48-45D5-A0D0-BF956FB01D0C}" type="pres">
      <dgm:prSet presAssocID="{0A985FAB-D7A0-004A-B937-EFD987BF41C6}" presName="sibTrans" presStyleLbl="sibTrans2D1" presStyleIdx="0" presStyleCnt="0"/>
      <dgm:spPr/>
    </dgm:pt>
    <dgm:pt modelId="{2EEB845E-12A4-4415-B4CF-40FFF4577B18}" type="pres">
      <dgm:prSet presAssocID="{9864E000-AB12-2C46-A485-D4EC5B9E8169}" presName="compNode" presStyleCnt="0"/>
      <dgm:spPr/>
    </dgm:pt>
    <dgm:pt modelId="{7E20DD2C-FDDD-47F5-8245-1C38D263034F}" type="pres">
      <dgm:prSet presAssocID="{9864E000-AB12-2C46-A485-D4EC5B9E8169}" presName="bkgdShape" presStyleLbl="node1" presStyleIdx="1" presStyleCnt="3"/>
      <dgm:spPr/>
    </dgm:pt>
    <dgm:pt modelId="{09F92497-8CE8-481D-8A89-8BE756DCDBFA}" type="pres">
      <dgm:prSet presAssocID="{9864E000-AB12-2C46-A485-D4EC5B9E8169}" presName="nodeTx" presStyleLbl="node1" presStyleIdx="1" presStyleCnt="3">
        <dgm:presLayoutVars>
          <dgm:bulletEnabled val="1"/>
        </dgm:presLayoutVars>
      </dgm:prSet>
      <dgm:spPr/>
    </dgm:pt>
    <dgm:pt modelId="{D960F613-E809-40A1-B7AD-608629F4E23D}" type="pres">
      <dgm:prSet presAssocID="{9864E000-AB12-2C46-A485-D4EC5B9E8169}" presName="invisiNode" presStyleLbl="node1" presStyleIdx="1" presStyleCnt="3"/>
      <dgm:spPr/>
    </dgm:pt>
    <dgm:pt modelId="{B370219B-738F-4633-AED2-CB8D2F5A7C5A}" type="pres">
      <dgm:prSet presAssocID="{9864E000-AB12-2C46-A485-D4EC5B9E8169}" presName="imagNode" presStyleLbl="fgImgPlace1" presStyleIdx="1" presStyleCnt="3" custScaleY="1168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D309B79-CD49-4962-9902-8F2D5C356DC0}" type="pres">
      <dgm:prSet presAssocID="{BE1454DB-A6B0-1147-86BD-612E25B9E06F}" presName="sibTrans" presStyleLbl="sibTrans2D1" presStyleIdx="0" presStyleCnt="0"/>
      <dgm:spPr/>
    </dgm:pt>
    <dgm:pt modelId="{8A49B074-921F-4376-ACC5-FD388923E12C}" type="pres">
      <dgm:prSet presAssocID="{BF3C0842-3DB2-EB40-BD2C-5D4BDDA068D7}" presName="compNode" presStyleCnt="0"/>
      <dgm:spPr/>
    </dgm:pt>
    <dgm:pt modelId="{9A402260-EE96-416A-8536-8FAF24DB1029}" type="pres">
      <dgm:prSet presAssocID="{BF3C0842-3DB2-EB40-BD2C-5D4BDDA068D7}" presName="bkgdShape" presStyleLbl="node1" presStyleIdx="2" presStyleCnt="3"/>
      <dgm:spPr/>
    </dgm:pt>
    <dgm:pt modelId="{73ADA364-71D8-44CA-BA28-BCEDA67B58CE}" type="pres">
      <dgm:prSet presAssocID="{BF3C0842-3DB2-EB40-BD2C-5D4BDDA068D7}" presName="nodeTx" presStyleLbl="node1" presStyleIdx="2" presStyleCnt="3">
        <dgm:presLayoutVars>
          <dgm:bulletEnabled val="1"/>
        </dgm:presLayoutVars>
      </dgm:prSet>
      <dgm:spPr/>
    </dgm:pt>
    <dgm:pt modelId="{A44FC9C3-981C-402A-B810-044EA9AE0102}" type="pres">
      <dgm:prSet presAssocID="{BF3C0842-3DB2-EB40-BD2C-5D4BDDA068D7}" presName="invisiNode" presStyleLbl="node1" presStyleIdx="2" presStyleCnt="3"/>
      <dgm:spPr/>
    </dgm:pt>
    <dgm:pt modelId="{90D86CAD-3FB5-4561-8EA9-44AD0DD94CEF}" type="pres">
      <dgm:prSet presAssocID="{BF3C0842-3DB2-EB40-BD2C-5D4BDDA068D7}" presName="imagNode" presStyleLbl="fgImgPlac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-25789" t="-48968" r="-15931" b="-60778"/>
          </a:stretch>
        </a:blipFill>
      </dgm:spPr>
    </dgm:pt>
  </dgm:ptLst>
  <dgm:cxnLst>
    <dgm:cxn modelId="{12F03317-44CF-426B-9665-7CA765BAF092}" type="presOf" srcId="{9864E000-AB12-2C46-A485-D4EC5B9E8169}" destId="{7E20DD2C-FDDD-47F5-8245-1C38D263034F}" srcOrd="0" destOrd="0" presId="urn:microsoft.com/office/officeart/2005/8/layout/hList7"/>
    <dgm:cxn modelId="{789E2F1A-0973-410B-9A6F-FDC5D92466FC}" type="presOf" srcId="{BF3C0842-3DB2-EB40-BD2C-5D4BDDA068D7}" destId="{73ADA364-71D8-44CA-BA28-BCEDA67B58CE}" srcOrd="1" destOrd="0" presId="urn:microsoft.com/office/officeart/2005/8/layout/hList7"/>
    <dgm:cxn modelId="{A403DC3A-4AEA-5143-811F-4B53DE9FEFE5}" srcId="{1EACD612-D3F1-8447-A2D8-4917E396A235}" destId="{157D5769-512D-5242-A873-F0CA79E6F140}" srcOrd="0" destOrd="0" parTransId="{F1BDA7CE-61D8-2449-B212-584252650B27}" sibTransId="{0A985FAB-D7A0-004A-B937-EFD987BF41C6}"/>
    <dgm:cxn modelId="{F9E8256D-2E13-414B-9E21-43BE1DA84A56}" srcId="{1EACD612-D3F1-8447-A2D8-4917E396A235}" destId="{BF3C0842-3DB2-EB40-BD2C-5D4BDDA068D7}" srcOrd="2" destOrd="0" parTransId="{A7B30344-C302-B24E-BB48-6F2D11914D12}" sibTransId="{5577FAEE-6861-2D4A-AFBD-CFA688DB8130}"/>
    <dgm:cxn modelId="{A9C5F889-58B2-4BA2-89E3-30703CF0ED13}" type="presOf" srcId="{0A985FAB-D7A0-004A-B937-EFD987BF41C6}" destId="{F91D6110-0C48-45D5-A0D0-BF956FB01D0C}" srcOrd="0" destOrd="0" presId="urn:microsoft.com/office/officeart/2005/8/layout/hList7"/>
    <dgm:cxn modelId="{B5CD349A-DAF5-429E-9413-EF47DB53A06C}" type="presOf" srcId="{157D5769-512D-5242-A873-F0CA79E6F140}" destId="{81DB2639-229C-4CF3-8804-DDB01B360FAB}" srcOrd="0" destOrd="0" presId="urn:microsoft.com/office/officeart/2005/8/layout/hList7"/>
    <dgm:cxn modelId="{71E520C6-D309-4A1A-ADDC-A7AF79AD0C51}" type="presOf" srcId="{1EACD612-D3F1-8447-A2D8-4917E396A235}" destId="{099BB6E3-7676-4AAB-A40A-EA3D7E150937}" srcOrd="0" destOrd="0" presId="urn:microsoft.com/office/officeart/2005/8/layout/hList7"/>
    <dgm:cxn modelId="{0F33D4D2-9892-C745-A3B4-F3DA12BAF2AD}" srcId="{1EACD612-D3F1-8447-A2D8-4917E396A235}" destId="{9864E000-AB12-2C46-A485-D4EC5B9E8169}" srcOrd="1" destOrd="0" parTransId="{0A0C8D08-DDCA-1541-BBDB-312D34905970}" sibTransId="{BE1454DB-A6B0-1147-86BD-612E25B9E06F}"/>
    <dgm:cxn modelId="{7E10B9E5-5FBA-43D6-A806-949DB36F2268}" type="presOf" srcId="{9864E000-AB12-2C46-A485-D4EC5B9E8169}" destId="{09F92497-8CE8-481D-8A89-8BE756DCDBFA}" srcOrd="1" destOrd="0" presId="urn:microsoft.com/office/officeart/2005/8/layout/hList7"/>
    <dgm:cxn modelId="{22F145E6-B36F-4FBE-BE90-69A117797111}" type="presOf" srcId="{BE1454DB-A6B0-1147-86BD-612E25B9E06F}" destId="{9D309B79-CD49-4962-9902-8F2D5C356DC0}" srcOrd="0" destOrd="0" presId="urn:microsoft.com/office/officeart/2005/8/layout/hList7"/>
    <dgm:cxn modelId="{4D5DB0E7-02AF-4D44-8BBA-289FC0F23DCD}" type="presOf" srcId="{157D5769-512D-5242-A873-F0CA79E6F140}" destId="{9ADE45F5-257F-4A3F-874C-091C1C56040E}" srcOrd="1" destOrd="0" presId="urn:microsoft.com/office/officeart/2005/8/layout/hList7"/>
    <dgm:cxn modelId="{53D6DAF2-52EB-48B1-8DA7-3B828E249CA8}" type="presOf" srcId="{BF3C0842-3DB2-EB40-BD2C-5D4BDDA068D7}" destId="{9A402260-EE96-416A-8536-8FAF24DB1029}" srcOrd="0" destOrd="0" presId="urn:microsoft.com/office/officeart/2005/8/layout/hList7"/>
    <dgm:cxn modelId="{6463F5B9-E9BB-47AB-9C93-EEB9CCB7758B}" type="presParOf" srcId="{099BB6E3-7676-4AAB-A40A-EA3D7E150937}" destId="{13F05825-6284-4FF1-8FAD-9CB81FCE131A}" srcOrd="0" destOrd="0" presId="urn:microsoft.com/office/officeart/2005/8/layout/hList7"/>
    <dgm:cxn modelId="{EF61DC89-286F-445A-8AFE-A40B592EAB3F}" type="presParOf" srcId="{099BB6E3-7676-4AAB-A40A-EA3D7E150937}" destId="{CCBDB09C-2852-4624-A912-B63DA7F000B4}" srcOrd="1" destOrd="0" presId="urn:microsoft.com/office/officeart/2005/8/layout/hList7"/>
    <dgm:cxn modelId="{BCD8712D-1C8B-4EA2-9266-5848F8C77B06}" type="presParOf" srcId="{CCBDB09C-2852-4624-A912-B63DA7F000B4}" destId="{7BED392B-987C-4041-85BD-91FD1E94CF5A}" srcOrd="0" destOrd="0" presId="urn:microsoft.com/office/officeart/2005/8/layout/hList7"/>
    <dgm:cxn modelId="{A40B66CA-2713-44D9-B7E7-6DE40518A1A7}" type="presParOf" srcId="{7BED392B-987C-4041-85BD-91FD1E94CF5A}" destId="{81DB2639-229C-4CF3-8804-DDB01B360FAB}" srcOrd="0" destOrd="0" presId="urn:microsoft.com/office/officeart/2005/8/layout/hList7"/>
    <dgm:cxn modelId="{2736CDC1-C79D-4F82-A172-19315906E7EB}" type="presParOf" srcId="{7BED392B-987C-4041-85BD-91FD1E94CF5A}" destId="{9ADE45F5-257F-4A3F-874C-091C1C56040E}" srcOrd="1" destOrd="0" presId="urn:microsoft.com/office/officeart/2005/8/layout/hList7"/>
    <dgm:cxn modelId="{43403E62-B893-4DC4-9D1A-71E31EFC25F6}" type="presParOf" srcId="{7BED392B-987C-4041-85BD-91FD1E94CF5A}" destId="{F83D89F2-B4EA-4D97-9DE3-C429273EBF45}" srcOrd="2" destOrd="0" presId="urn:microsoft.com/office/officeart/2005/8/layout/hList7"/>
    <dgm:cxn modelId="{F4CD53DA-F864-4DD3-868F-EAF1EABFF886}" type="presParOf" srcId="{7BED392B-987C-4041-85BD-91FD1E94CF5A}" destId="{50E7A75A-F22F-408B-942C-4C29E726FC07}" srcOrd="3" destOrd="0" presId="urn:microsoft.com/office/officeart/2005/8/layout/hList7"/>
    <dgm:cxn modelId="{9DB266BE-B6AC-4811-A5C5-4E9628A76ACA}" type="presParOf" srcId="{CCBDB09C-2852-4624-A912-B63DA7F000B4}" destId="{F91D6110-0C48-45D5-A0D0-BF956FB01D0C}" srcOrd="1" destOrd="0" presId="urn:microsoft.com/office/officeart/2005/8/layout/hList7"/>
    <dgm:cxn modelId="{E565CF78-A915-4BC4-9808-BF42687FBA03}" type="presParOf" srcId="{CCBDB09C-2852-4624-A912-B63DA7F000B4}" destId="{2EEB845E-12A4-4415-B4CF-40FFF4577B18}" srcOrd="2" destOrd="0" presId="urn:microsoft.com/office/officeart/2005/8/layout/hList7"/>
    <dgm:cxn modelId="{E66C2C5F-14C1-4AB4-9C4B-B65C19A01C47}" type="presParOf" srcId="{2EEB845E-12A4-4415-B4CF-40FFF4577B18}" destId="{7E20DD2C-FDDD-47F5-8245-1C38D263034F}" srcOrd="0" destOrd="0" presId="urn:microsoft.com/office/officeart/2005/8/layout/hList7"/>
    <dgm:cxn modelId="{AF44E59A-5A46-4A33-94F6-47ACDCA80000}" type="presParOf" srcId="{2EEB845E-12A4-4415-B4CF-40FFF4577B18}" destId="{09F92497-8CE8-481D-8A89-8BE756DCDBFA}" srcOrd="1" destOrd="0" presId="urn:microsoft.com/office/officeart/2005/8/layout/hList7"/>
    <dgm:cxn modelId="{29C2D566-EE35-4052-A2AF-3A9B103768F9}" type="presParOf" srcId="{2EEB845E-12A4-4415-B4CF-40FFF4577B18}" destId="{D960F613-E809-40A1-B7AD-608629F4E23D}" srcOrd="2" destOrd="0" presId="urn:microsoft.com/office/officeart/2005/8/layout/hList7"/>
    <dgm:cxn modelId="{EFF9B53A-2291-43FA-BB9F-986426E08D2C}" type="presParOf" srcId="{2EEB845E-12A4-4415-B4CF-40FFF4577B18}" destId="{B370219B-738F-4633-AED2-CB8D2F5A7C5A}" srcOrd="3" destOrd="0" presId="urn:microsoft.com/office/officeart/2005/8/layout/hList7"/>
    <dgm:cxn modelId="{3FA18ADC-DBC2-4C80-9554-4F6494CC828D}" type="presParOf" srcId="{CCBDB09C-2852-4624-A912-B63DA7F000B4}" destId="{9D309B79-CD49-4962-9902-8F2D5C356DC0}" srcOrd="3" destOrd="0" presId="urn:microsoft.com/office/officeart/2005/8/layout/hList7"/>
    <dgm:cxn modelId="{616E6CB2-775C-42DF-ADC2-A1C94FFA5F59}" type="presParOf" srcId="{CCBDB09C-2852-4624-A912-B63DA7F000B4}" destId="{8A49B074-921F-4376-ACC5-FD388923E12C}" srcOrd="4" destOrd="0" presId="urn:microsoft.com/office/officeart/2005/8/layout/hList7"/>
    <dgm:cxn modelId="{4F0B65BE-A8F4-487C-987C-32C8FE65B3EB}" type="presParOf" srcId="{8A49B074-921F-4376-ACC5-FD388923E12C}" destId="{9A402260-EE96-416A-8536-8FAF24DB1029}" srcOrd="0" destOrd="0" presId="urn:microsoft.com/office/officeart/2005/8/layout/hList7"/>
    <dgm:cxn modelId="{2F2977A2-27D2-4D20-85EB-E379EC5DF637}" type="presParOf" srcId="{8A49B074-921F-4376-ACC5-FD388923E12C}" destId="{73ADA364-71D8-44CA-BA28-BCEDA67B58CE}" srcOrd="1" destOrd="0" presId="urn:microsoft.com/office/officeart/2005/8/layout/hList7"/>
    <dgm:cxn modelId="{236C06D5-63B9-43D4-B9B3-2C43BC9B5BFA}" type="presParOf" srcId="{8A49B074-921F-4376-ACC5-FD388923E12C}" destId="{A44FC9C3-981C-402A-B810-044EA9AE0102}" srcOrd="2" destOrd="0" presId="urn:microsoft.com/office/officeart/2005/8/layout/hList7"/>
    <dgm:cxn modelId="{A7C6B605-D7E3-4A6E-AC2F-A8542136815C}" type="presParOf" srcId="{8A49B074-921F-4376-ACC5-FD388923E12C}" destId="{90D86CAD-3FB5-4561-8EA9-44AD0DD94CEF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4BF22-B476-4665-A596-CFBACB24859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2D53614C-9D8A-489C-A052-E141219AE5B5}">
      <dgm:prSet phldrT="[Text]"/>
      <dgm:spPr/>
      <dgm:t>
        <a:bodyPr/>
        <a:lstStyle/>
        <a:p>
          <a:r>
            <a:rPr lang="en-US" dirty="0"/>
            <a:t>Office of the Chief Scientist</a:t>
          </a:r>
        </a:p>
      </dgm:t>
    </dgm:pt>
    <dgm:pt modelId="{DE2A32BD-C512-4702-AE4D-0388F52B44BA}" type="parTrans" cxnId="{27B841C0-A96A-4DC1-BB5B-0428E182A066}">
      <dgm:prSet/>
      <dgm:spPr/>
      <dgm:t>
        <a:bodyPr/>
        <a:lstStyle/>
        <a:p>
          <a:endParaRPr lang="en-US"/>
        </a:p>
      </dgm:t>
    </dgm:pt>
    <dgm:pt modelId="{ACFF6DE7-D205-467E-963B-777AE9E50C65}" type="sibTrans" cxnId="{27B841C0-A96A-4DC1-BB5B-0428E182A066}">
      <dgm:prSet/>
      <dgm:spPr/>
      <dgm:t>
        <a:bodyPr/>
        <a:lstStyle/>
        <a:p>
          <a:endParaRPr lang="en-US"/>
        </a:p>
      </dgm:t>
    </dgm:pt>
    <dgm:pt modelId="{A73179C5-7A0E-480F-AD82-E1492BBB4FF0}">
      <dgm:prSet phldrT="[Text]"/>
      <dgm:spPr/>
      <dgm:t>
        <a:bodyPr/>
        <a:lstStyle/>
        <a:p>
          <a:r>
            <a:rPr lang="en-US" b="0" dirty="0"/>
            <a:t>USDA Agencies</a:t>
          </a:r>
        </a:p>
      </dgm:t>
    </dgm:pt>
    <dgm:pt modelId="{44F4E748-C9B0-4F1F-A8DB-CDD0E4654920}" type="parTrans" cxnId="{392C2E7D-6DB9-415A-A522-D91F3A2CC65A}">
      <dgm:prSet/>
      <dgm:spPr/>
      <dgm:t>
        <a:bodyPr/>
        <a:lstStyle/>
        <a:p>
          <a:endParaRPr lang="en-US"/>
        </a:p>
      </dgm:t>
    </dgm:pt>
    <dgm:pt modelId="{330C6319-DB2F-4EAE-A41C-40E57FC0AF0A}" type="sibTrans" cxnId="{392C2E7D-6DB9-415A-A522-D91F3A2CC65A}">
      <dgm:prSet/>
      <dgm:spPr/>
      <dgm:t>
        <a:bodyPr/>
        <a:lstStyle/>
        <a:p>
          <a:endParaRPr lang="en-US"/>
        </a:p>
      </dgm:t>
    </dgm:pt>
    <dgm:pt modelId="{CC2FAA39-872F-437B-B3E8-499BB335CD08}">
      <dgm:prSet phldrT="[Text]"/>
      <dgm:spPr/>
      <dgm:t>
        <a:bodyPr/>
        <a:lstStyle/>
        <a:p>
          <a:r>
            <a:rPr lang="en-US" dirty="0"/>
            <a:t>USDA Science Council</a:t>
          </a:r>
        </a:p>
      </dgm:t>
    </dgm:pt>
    <dgm:pt modelId="{F894EC0E-C2A3-4549-AD0C-527057A2A43F}" type="parTrans" cxnId="{E4761106-51C9-47E7-9551-B9C227325E6F}">
      <dgm:prSet/>
      <dgm:spPr/>
      <dgm:t>
        <a:bodyPr/>
        <a:lstStyle/>
        <a:p>
          <a:endParaRPr lang="en-US"/>
        </a:p>
      </dgm:t>
    </dgm:pt>
    <dgm:pt modelId="{592B84E5-72A2-4204-89DC-93F375207F8F}" type="sibTrans" cxnId="{E4761106-51C9-47E7-9551-B9C227325E6F}">
      <dgm:prSet/>
      <dgm:spPr/>
      <dgm:t>
        <a:bodyPr/>
        <a:lstStyle/>
        <a:p>
          <a:endParaRPr lang="en-US"/>
        </a:p>
      </dgm:t>
    </dgm:pt>
    <dgm:pt modelId="{79271ABA-5F98-41A7-B2A6-78CC2A95D92B}" type="pres">
      <dgm:prSet presAssocID="{7EF4BF22-B476-4665-A596-CFBACB248590}" presName="compositeShape" presStyleCnt="0">
        <dgm:presLayoutVars>
          <dgm:chMax val="7"/>
          <dgm:dir/>
          <dgm:resizeHandles val="exact"/>
        </dgm:presLayoutVars>
      </dgm:prSet>
      <dgm:spPr/>
    </dgm:pt>
    <dgm:pt modelId="{A0EF92A9-A0CE-478F-ABC0-CDB9A55F214A}" type="pres">
      <dgm:prSet presAssocID="{2D53614C-9D8A-489C-A052-E141219AE5B5}" presName="circ1" presStyleLbl="vennNode1" presStyleIdx="0" presStyleCnt="3"/>
      <dgm:spPr/>
    </dgm:pt>
    <dgm:pt modelId="{1D93D683-906D-4045-94C8-958542201A25}" type="pres">
      <dgm:prSet presAssocID="{2D53614C-9D8A-489C-A052-E141219AE5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6879FD-40C0-4BB1-874E-681BFD614E71}" type="pres">
      <dgm:prSet presAssocID="{A73179C5-7A0E-480F-AD82-E1492BBB4FF0}" presName="circ2" presStyleLbl="vennNode1" presStyleIdx="1" presStyleCnt="3"/>
      <dgm:spPr/>
    </dgm:pt>
    <dgm:pt modelId="{A8919E82-C60A-4353-B823-ED7EAE113629}" type="pres">
      <dgm:prSet presAssocID="{A73179C5-7A0E-480F-AD82-E1492BBB4FF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77B0A67-00D8-46F2-B21F-0925E60463BC}" type="pres">
      <dgm:prSet presAssocID="{CC2FAA39-872F-437B-B3E8-499BB335CD08}" presName="circ3" presStyleLbl="vennNode1" presStyleIdx="2" presStyleCnt="3"/>
      <dgm:spPr/>
    </dgm:pt>
    <dgm:pt modelId="{5930120E-E32D-45F5-A03F-73B1EA47E5E1}" type="pres">
      <dgm:prSet presAssocID="{CC2FAA39-872F-437B-B3E8-499BB335CD0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4761106-51C9-47E7-9551-B9C227325E6F}" srcId="{7EF4BF22-B476-4665-A596-CFBACB248590}" destId="{CC2FAA39-872F-437B-B3E8-499BB335CD08}" srcOrd="2" destOrd="0" parTransId="{F894EC0E-C2A3-4549-AD0C-527057A2A43F}" sibTransId="{592B84E5-72A2-4204-89DC-93F375207F8F}"/>
    <dgm:cxn modelId="{52F68219-04A2-4034-8039-3A9BBB854DD3}" type="presOf" srcId="{2D53614C-9D8A-489C-A052-E141219AE5B5}" destId="{A0EF92A9-A0CE-478F-ABC0-CDB9A55F214A}" srcOrd="0" destOrd="0" presId="urn:microsoft.com/office/officeart/2005/8/layout/venn1"/>
    <dgm:cxn modelId="{0FB3146E-EEEB-4740-89FD-DFCA389306F8}" type="presOf" srcId="{2D53614C-9D8A-489C-A052-E141219AE5B5}" destId="{1D93D683-906D-4045-94C8-958542201A25}" srcOrd="1" destOrd="0" presId="urn:microsoft.com/office/officeart/2005/8/layout/venn1"/>
    <dgm:cxn modelId="{BB186371-2AAC-40A1-99D0-0E6AC838434B}" type="presOf" srcId="{CC2FAA39-872F-437B-B3E8-499BB335CD08}" destId="{677B0A67-00D8-46F2-B21F-0925E60463BC}" srcOrd="0" destOrd="0" presId="urn:microsoft.com/office/officeart/2005/8/layout/venn1"/>
    <dgm:cxn modelId="{E2D44979-D0C5-4DB9-918C-E650BA967856}" type="presOf" srcId="{CC2FAA39-872F-437B-B3E8-499BB335CD08}" destId="{5930120E-E32D-45F5-A03F-73B1EA47E5E1}" srcOrd="1" destOrd="0" presId="urn:microsoft.com/office/officeart/2005/8/layout/venn1"/>
    <dgm:cxn modelId="{392C2E7D-6DB9-415A-A522-D91F3A2CC65A}" srcId="{7EF4BF22-B476-4665-A596-CFBACB248590}" destId="{A73179C5-7A0E-480F-AD82-E1492BBB4FF0}" srcOrd="1" destOrd="0" parTransId="{44F4E748-C9B0-4F1F-A8DB-CDD0E4654920}" sibTransId="{330C6319-DB2F-4EAE-A41C-40E57FC0AF0A}"/>
    <dgm:cxn modelId="{27B841C0-A96A-4DC1-BB5B-0428E182A066}" srcId="{7EF4BF22-B476-4665-A596-CFBACB248590}" destId="{2D53614C-9D8A-489C-A052-E141219AE5B5}" srcOrd="0" destOrd="0" parTransId="{DE2A32BD-C512-4702-AE4D-0388F52B44BA}" sibTransId="{ACFF6DE7-D205-467E-963B-777AE9E50C65}"/>
    <dgm:cxn modelId="{EA820FDE-9EDF-4449-9F06-D3693DFC5D74}" type="presOf" srcId="{7EF4BF22-B476-4665-A596-CFBACB248590}" destId="{79271ABA-5F98-41A7-B2A6-78CC2A95D92B}" srcOrd="0" destOrd="0" presId="urn:microsoft.com/office/officeart/2005/8/layout/venn1"/>
    <dgm:cxn modelId="{4F09FDDE-4FF3-4485-B9F3-8E0A0FC21C63}" type="presOf" srcId="{A73179C5-7A0E-480F-AD82-E1492BBB4FF0}" destId="{A8919E82-C60A-4353-B823-ED7EAE113629}" srcOrd="1" destOrd="0" presId="urn:microsoft.com/office/officeart/2005/8/layout/venn1"/>
    <dgm:cxn modelId="{FA2166F0-187C-40AF-A6F4-C813817024A5}" type="presOf" srcId="{A73179C5-7A0E-480F-AD82-E1492BBB4FF0}" destId="{5E6879FD-40C0-4BB1-874E-681BFD614E71}" srcOrd="0" destOrd="0" presId="urn:microsoft.com/office/officeart/2005/8/layout/venn1"/>
    <dgm:cxn modelId="{B95DB083-5E4E-40B1-B037-57F514CCDFC2}" type="presParOf" srcId="{79271ABA-5F98-41A7-B2A6-78CC2A95D92B}" destId="{A0EF92A9-A0CE-478F-ABC0-CDB9A55F214A}" srcOrd="0" destOrd="0" presId="urn:microsoft.com/office/officeart/2005/8/layout/venn1"/>
    <dgm:cxn modelId="{B0784269-C9C6-4D99-B1DD-A4791BA30D40}" type="presParOf" srcId="{79271ABA-5F98-41A7-B2A6-78CC2A95D92B}" destId="{1D93D683-906D-4045-94C8-958542201A25}" srcOrd="1" destOrd="0" presId="urn:microsoft.com/office/officeart/2005/8/layout/venn1"/>
    <dgm:cxn modelId="{A6C958BE-180E-4AC9-A79D-BBAE951E2129}" type="presParOf" srcId="{79271ABA-5F98-41A7-B2A6-78CC2A95D92B}" destId="{5E6879FD-40C0-4BB1-874E-681BFD614E71}" srcOrd="2" destOrd="0" presId="urn:microsoft.com/office/officeart/2005/8/layout/venn1"/>
    <dgm:cxn modelId="{46062051-AA09-43A2-AA3C-6A86C7CA11FC}" type="presParOf" srcId="{79271ABA-5F98-41A7-B2A6-78CC2A95D92B}" destId="{A8919E82-C60A-4353-B823-ED7EAE113629}" srcOrd="3" destOrd="0" presId="urn:microsoft.com/office/officeart/2005/8/layout/venn1"/>
    <dgm:cxn modelId="{75DEC6F4-5BBC-4479-B79D-AEF82F4F627B}" type="presParOf" srcId="{79271ABA-5F98-41A7-B2A6-78CC2A95D92B}" destId="{677B0A67-00D8-46F2-B21F-0925E60463BC}" srcOrd="4" destOrd="0" presId="urn:microsoft.com/office/officeart/2005/8/layout/venn1"/>
    <dgm:cxn modelId="{C0302A7E-AC0E-4ECB-83A8-B960D6FC1787}" type="presParOf" srcId="{79271ABA-5F98-41A7-B2A6-78CC2A95D92B}" destId="{5930120E-E32D-45F5-A03F-73B1EA47E5E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4DAC7-AE98-4274-9544-669D018B2D7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76559-E3CE-4FAE-BE57-FBF36CB4B349}">
      <dgm:prSet/>
      <dgm:spPr/>
      <dgm:t>
        <a:bodyPr/>
        <a:lstStyle/>
        <a:p>
          <a:r>
            <a:rPr lang="en-US" dirty="0"/>
            <a:t>Strengthen Science Leadership</a:t>
          </a:r>
        </a:p>
      </dgm:t>
    </dgm:pt>
    <dgm:pt modelId="{9AF3B7B5-C0F7-42C3-B74F-72C03DEB0457}" type="parTrans" cxnId="{21FF3AD5-0834-479A-A13E-F46DAAB25CFC}">
      <dgm:prSet/>
      <dgm:spPr/>
      <dgm:t>
        <a:bodyPr/>
        <a:lstStyle/>
        <a:p>
          <a:endParaRPr lang="en-US"/>
        </a:p>
      </dgm:t>
    </dgm:pt>
    <dgm:pt modelId="{C70604C5-8910-444F-8601-BDB0B9BA881F}" type="sibTrans" cxnId="{21FF3AD5-0834-479A-A13E-F46DAAB25CFC}">
      <dgm:prSet/>
      <dgm:spPr/>
      <dgm:t>
        <a:bodyPr/>
        <a:lstStyle/>
        <a:p>
          <a:endParaRPr lang="en-US"/>
        </a:p>
      </dgm:t>
    </dgm:pt>
    <dgm:pt modelId="{A1F98B50-5C83-4416-B0B8-612CB2D365F2}">
      <dgm:prSet/>
      <dgm:spPr/>
      <dgm:t>
        <a:bodyPr/>
        <a:lstStyle/>
        <a:p>
          <a:r>
            <a:rPr lang="en-US" dirty="0"/>
            <a:t>Enhance Outreach and Awareness</a:t>
          </a:r>
        </a:p>
      </dgm:t>
    </dgm:pt>
    <dgm:pt modelId="{854EAAA7-1E9E-4E97-8068-3DCF67488EFA}" type="parTrans" cxnId="{354F9E0E-01FA-4FE3-BE22-F6820F47E981}">
      <dgm:prSet/>
      <dgm:spPr/>
      <dgm:t>
        <a:bodyPr/>
        <a:lstStyle/>
        <a:p>
          <a:endParaRPr lang="en-US"/>
        </a:p>
      </dgm:t>
    </dgm:pt>
    <dgm:pt modelId="{40E6AF8A-1D2D-4EA5-9B9D-0FCE58E7C83E}" type="sibTrans" cxnId="{354F9E0E-01FA-4FE3-BE22-F6820F47E981}">
      <dgm:prSet/>
      <dgm:spPr/>
      <dgm:t>
        <a:bodyPr/>
        <a:lstStyle/>
        <a:p>
          <a:endParaRPr lang="en-US"/>
        </a:p>
      </dgm:t>
    </dgm:pt>
    <dgm:pt modelId="{15F582FD-D87F-4EF2-9DC4-2B5EF570D473}">
      <dgm:prSet/>
      <dgm:spPr/>
      <dgm:t>
        <a:bodyPr/>
        <a:lstStyle/>
        <a:p>
          <a:r>
            <a:rPr lang="en-US" dirty="0"/>
            <a:t>Improve National Coordination</a:t>
          </a:r>
        </a:p>
      </dgm:t>
    </dgm:pt>
    <dgm:pt modelId="{25D3EA66-1476-480E-AFA2-441326F03628}" type="parTrans" cxnId="{722AF190-B2F1-4B98-819D-7096147CB9EA}">
      <dgm:prSet/>
      <dgm:spPr/>
      <dgm:t>
        <a:bodyPr/>
        <a:lstStyle/>
        <a:p>
          <a:endParaRPr lang="en-US"/>
        </a:p>
      </dgm:t>
    </dgm:pt>
    <dgm:pt modelId="{827075CC-61C1-4639-81FF-9E90FB7885BB}" type="sibTrans" cxnId="{722AF190-B2F1-4B98-819D-7096147CB9EA}">
      <dgm:prSet/>
      <dgm:spPr/>
      <dgm:t>
        <a:bodyPr/>
        <a:lstStyle/>
        <a:p>
          <a:endParaRPr lang="en-US"/>
        </a:p>
      </dgm:t>
    </dgm:pt>
    <dgm:pt modelId="{25603E8A-A7B7-4A6B-A2A6-9648A1EB553D}" type="pres">
      <dgm:prSet presAssocID="{3A74DAC7-AE98-4274-9544-669D018B2D73}" presName="arrowDiagram" presStyleCnt="0">
        <dgm:presLayoutVars>
          <dgm:chMax val="5"/>
          <dgm:dir/>
          <dgm:resizeHandles val="exact"/>
        </dgm:presLayoutVars>
      </dgm:prSet>
      <dgm:spPr/>
    </dgm:pt>
    <dgm:pt modelId="{8026774B-1B63-4523-BAA0-B8057836A923}" type="pres">
      <dgm:prSet presAssocID="{3A74DAC7-AE98-4274-9544-669D018B2D73}" presName="arrow" presStyleLbl="bgShp" presStyleIdx="0" presStyleCnt="1"/>
      <dgm:spPr/>
    </dgm:pt>
    <dgm:pt modelId="{275499BD-E6E9-4C0B-AFB5-DE9C982F24C2}" type="pres">
      <dgm:prSet presAssocID="{3A74DAC7-AE98-4274-9544-669D018B2D73}" presName="arrowDiagram3" presStyleCnt="0"/>
      <dgm:spPr/>
    </dgm:pt>
    <dgm:pt modelId="{7A2E3C58-6161-48E6-8EF4-A69446306487}" type="pres">
      <dgm:prSet presAssocID="{02776559-E3CE-4FAE-BE57-FBF36CB4B349}" presName="bullet3a" presStyleLbl="node1" presStyleIdx="0" presStyleCnt="3"/>
      <dgm:spPr/>
    </dgm:pt>
    <dgm:pt modelId="{42898B7E-80BF-40B8-8C4D-6F024ED0C07F}" type="pres">
      <dgm:prSet presAssocID="{02776559-E3CE-4FAE-BE57-FBF36CB4B349}" presName="textBox3a" presStyleLbl="revTx" presStyleIdx="0" presStyleCnt="3">
        <dgm:presLayoutVars>
          <dgm:bulletEnabled val="1"/>
        </dgm:presLayoutVars>
      </dgm:prSet>
      <dgm:spPr/>
    </dgm:pt>
    <dgm:pt modelId="{CE97B6D8-1391-4B0A-B49C-38DDAAB54645}" type="pres">
      <dgm:prSet presAssocID="{A1F98B50-5C83-4416-B0B8-612CB2D365F2}" presName="bullet3b" presStyleLbl="node1" presStyleIdx="1" presStyleCnt="3"/>
      <dgm:spPr/>
    </dgm:pt>
    <dgm:pt modelId="{E081D4BA-738F-488D-9A56-E649CE8019ED}" type="pres">
      <dgm:prSet presAssocID="{A1F98B50-5C83-4416-B0B8-612CB2D365F2}" presName="textBox3b" presStyleLbl="revTx" presStyleIdx="1" presStyleCnt="3">
        <dgm:presLayoutVars>
          <dgm:bulletEnabled val="1"/>
        </dgm:presLayoutVars>
      </dgm:prSet>
      <dgm:spPr/>
    </dgm:pt>
    <dgm:pt modelId="{EB5B1728-A391-4B1D-B1A6-ECAC7C6BC20D}" type="pres">
      <dgm:prSet presAssocID="{15F582FD-D87F-4EF2-9DC4-2B5EF570D473}" presName="bullet3c" presStyleLbl="node1" presStyleIdx="2" presStyleCnt="3"/>
      <dgm:spPr/>
    </dgm:pt>
    <dgm:pt modelId="{58DD735F-7EF9-4E4E-A886-D107BDE308A8}" type="pres">
      <dgm:prSet presAssocID="{15F582FD-D87F-4EF2-9DC4-2B5EF570D47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354F9E0E-01FA-4FE3-BE22-F6820F47E981}" srcId="{3A74DAC7-AE98-4274-9544-669D018B2D73}" destId="{A1F98B50-5C83-4416-B0B8-612CB2D365F2}" srcOrd="1" destOrd="0" parTransId="{854EAAA7-1E9E-4E97-8068-3DCF67488EFA}" sibTransId="{40E6AF8A-1D2D-4EA5-9B9D-0FCE58E7C83E}"/>
    <dgm:cxn modelId="{89627C57-9F91-498D-89C4-B5CABC3A308E}" type="presOf" srcId="{15F582FD-D87F-4EF2-9DC4-2B5EF570D473}" destId="{58DD735F-7EF9-4E4E-A886-D107BDE308A8}" srcOrd="0" destOrd="0" presId="urn:microsoft.com/office/officeart/2005/8/layout/arrow2"/>
    <dgm:cxn modelId="{8872FA58-75E9-42C5-A532-F9F139FA4729}" type="presOf" srcId="{02776559-E3CE-4FAE-BE57-FBF36CB4B349}" destId="{42898B7E-80BF-40B8-8C4D-6F024ED0C07F}" srcOrd="0" destOrd="0" presId="urn:microsoft.com/office/officeart/2005/8/layout/arrow2"/>
    <dgm:cxn modelId="{722AF190-B2F1-4B98-819D-7096147CB9EA}" srcId="{3A74DAC7-AE98-4274-9544-669D018B2D73}" destId="{15F582FD-D87F-4EF2-9DC4-2B5EF570D473}" srcOrd="2" destOrd="0" parTransId="{25D3EA66-1476-480E-AFA2-441326F03628}" sibTransId="{827075CC-61C1-4639-81FF-9E90FB7885BB}"/>
    <dgm:cxn modelId="{174747B1-AF97-42AB-92D4-C021E0DCD935}" type="presOf" srcId="{A1F98B50-5C83-4416-B0B8-612CB2D365F2}" destId="{E081D4BA-738F-488D-9A56-E649CE8019ED}" srcOrd="0" destOrd="0" presId="urn:microsoft.com/office/officeart/2005/8/layout/arrow2"/>
    <dgm:cxn modelId="{21FF3AD5-0834-479A-A13E-F46DAAB25CFC}" srcId="{3A74DAC7-AE98-4274-9544-669D018B2D73}" destId="{02776559-E3CE-4FAE-BE57-FBF36CB4B349}" srcOrd="0" destOrd="0" parTransId="{9AF3B7B5-C0F7-42C3-B74F-72C03DEB0457}" sibTransId="{C70604C5-8910-444F-8601-BDB0B9BA881F}"/>
    <dgm:cxn modelId="{970BDDFC-7697-49C5-8975-E6F811BCD247}" type="presOf" srcId="{3A74DAC7-AE98-4274-9544-669D018B2D73}" destId="{25603E8A-A7B7-4A6B-A2A6-9648A1EB553D}" srcOrd="0" destOrd="0" presId="urn:microsoft.com/office/officeart/2005/8/layout/arrow2"/>
    <dgm:cxn modelId="{58467BC5-2650-4819-B34D-AE72F22A4106}" type="presParOf" srcId="{25603E8A-A7B7-4A6B-A2A6-9648A1EB553D}" destId="{8026774B-1B63-4523-BAA0-B8057836A923}" srcOrd="0" destOrd="0" presId="urn:microsoft.com/office/officeart/2005/8/layout/arrow2"/>
    <dgm:cxn modelId="{C5E12C3A-C842-4DB9-B2B1-31D5A57D5F86}" type="presParOf" srcId="{25603E8A-A7B7-4A6B-A2A6-9648A1EB553D}" destId="{275499BD-E6E9-4C0B-AFB5-DE9C982F24C2}" srcOrd="1" destOrd="0" presId="urn:microsoft.com/office/officeart/2005/8/layout/arrow2"/>
    <dgm:cxn modelId="{AA9D7146-23BC-4A85-9A3E-85FEE16A66C6}" type="presParOf" srcId="{275499BD-E6E9-4C0B-AFB5-DE9C982F24C2}" destId="{7A2E3C58-6161-48E6-8EF4-A69446306487}" srcOrd="0" destOrd="0" presId="urn:microsoft.com/office/officeart/2005/8/layout/arrow2"/>
    <dgm:cxn modelId="{58A0A9D9-2AFE-4CCF-B1DA-05E2588F4233}" type="presParOf" srcId="{275499BD-E6E9-4C0B-AFB5-DE9C982F24C2}" destId="{42898B7E-80BF-40B8-8C4D-6F024ED0C07F}" srcOrd="1" destOrd="0" presId="urn:microsoft.com/office/officeart/2005/8/layout/arrow2"/>
    <dgm:cxn modelId="{EC1EF24E-8086-4ABD-8443-10964F63E73D}" type="presParOf" srcId="{275499BD-E6E9-4C0B-AFB5-DE9C982F24C2}" destId="{CE97B6D8-1391-4B0A-B49C-38DDAAB54645}" srcOrd="2" destOrd="0" presId="urn:microsoft.com/office/officeart/2005/8/layout/arrow2"/>
    <dgm:cxn modelId="{837D479C-61E2-4C53-9E94-067913B43927}" type="presParOf" srcId="{275499BD-E6E9-4C0B-AFB5-DE9C982F24C2}" destId="{E081D4BA-738F-488D-9A56-E649CE8019ED}" srcOrd="3" destOrd="0" presId="urn:microsoft.com/office/officeart/2005/8/layout/arrow2"/>
    <dgm:cxn modelId="{31DD687E-E6C6-4E8B-A4CB-554590D30503}" type="presParOf" srcId="{275499BD-E6E9-4C0B-AFB5-DE9C982F24C2}" destId="{EB5B1728-A391-4B1D-B1A6-ECAC7C6BC20D}" srcOrd="4" destOrd="0" presId="urn:microsoft.com/office/officeart/2005/8/layout/arrow2"/>
    <dgm:cxn modelId="{377931FB-932E-46D9-811D-6D4AF69E1AD1}" type="presParOf" srcId="{275499BD-E6E9-4C0B-AFB5-DE9C982F24C2}" destId="{58DD735F-7EF9-4E4E-A886-D107BDE308A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68ABB-7D4D-4F47-A75B-FBA4C3240406}">
      <dsp:nvSpPr>
        <dsp:cNvPr id="0" name=""/>
        <dsp:cNvSpPr/>
      </dsp:nvSpPr>
      <dsp:spPr>
        <a:xfrm>
          <a:off x="0" y="167453"/>
          <a:ext cx="84209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Ensures Chief Scientist is the leading communicator of USDA Science nationally &amp; internationally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8734" y="186187"/>
        <a:ext cx="8383460" cy="346292"/>
      </dsp:txXfrm>
    </dsp:sp>
    <dsp:sp modelId="{575BBE93-3BA8-48CC-BE81-EE67FE5B207B}">
      <dsp:nvSpPr>
        <dsp:cNvPr id="0" name=""/>
        <dsp:cNvSpPr/>
      </dsp:nvSpPr>
      <dsp:spPr>
        <a:xfrm>
          <a:off x="0" y="551213"/>
          <a:ext cx="842092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6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science activities are coordinated and prioritized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0" y="551213"/>
        <a:ext cx="8420928" cy="264960"/>
      </dsp:txXfrm>
    </dsp:sp>
    <dsp:sp modelId="{3A9825CF-C555-4FA5-A2B3-4AE387554712}">
      <dsp:nvSpPr>
        <dsp:cNvPr id="0" name=""/>
        <dsp:cNvSpPr/>
      </dsp:nvSpPr>
      <dsp:spPr>
        <a:xfrm>
          <a:off x="0" y="816173"/>
          <a:ext cx="84209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bg1"/>
              </a:solidFill>
            </a:rPr>
            <a:t>Advises the Secretary of Agriculture and Departmental leadership</a:t>
          </a:r>
        </a:p>
      </dsp:txBody>
      <dsp:txXfrm>
        <a:off x="18734" y="834907"/>
        <a:ext cx="8383460" cy="346292"/>
      </dsp:txXfrm>
    </dsp:sp>
    <dsp:sp modelId="{7678674F-6E97-44CA-8224-1C96EDD952DB}">
      <dsp:nvSpPr>
        <dsp:cNvPr id="0" name=""/>
        <dsp:cNvSpPr/>
      </dsp:nvSpPr>
      <dsp:spPr>
        <a:xfrm>
          <a:off x="0" y="1199933"/>
          <a:ext cx="842092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6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chemeClr val="tx1"/>
              </a:solidFill>
            </a:rPr>
            <a:t>Chief Scientist shares high-priority science issues</a:t>
          </a:r>
        </a:p>
      </dsp:txBody>
      <dsp:txXfrm>
        <a:off x="0" y="1199933"/>
        <a:ext cx="8420928" cy="264960"/>
      </dsp:txXfrm>
    </dsp:sp>
    <dsp:sp modelId="{2ED8319A-164C-49A8-801B-C1A847A3FF9C}">
      <dsp:nvSpPr>
        <dsp:cNvPr id="0" name=""/>
        <dsp:cNvSpPr/>
      </dsp:nvSpPr>
      <dsp:spPr>
        <a:xfrm>
          <a:off x="0" y="1464893"/>
          <a:ext cx="84209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Raises the visibility of USDA Science</a:t>
          </a:r>
        </a:p>
      </dsp:txBody>
      <dsp:txXfrm>
        <a:off x="18734" y="1483627"/>
        <a:ext cx="8383460" cy="346292"/>
      </dsp:txXfrm>
    </dsp:sp>
    <dsp:sp modelId="{C8CD612B-27C3-4B1F-8E6D-F156396DBDB7}">
      <dsp:nvSpPr>
        <dsp:cNvPr id="0" name=""/>
        <dsp:cNvSpPr/>
      </dsp:nvSpPr>
      <dsp:spPr>
        <a:xfrm>
          <a:off x="0" y="1848653"/>
          <a:ext cx="842092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6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science seminars</a:t>
          </a:r>
        </a:p>
      </dsp:txBody>
      <dsp:txXfrm>
        <a:off x="0" y="1848653"/>
        <a:ext cx="8420928" cy="264960"/>
      </dsp:txXfrm>
    </dsp:sp>
    <dsp:sp modelId="{B0CE1B11-BB0A-4540-961A-AC5A601943AF}">
      <dsp:nvSpPr>
        <dsp:cNvPr id="0" name=""/>
        <dsp:cNvSpPr/>
      </dsp:nvSpPr>
      <dsp:spPr>
        <a:xfrm>
          <a:off x="0" y="2113613"/>
          <a:ext cx="84209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Enhances Outreach and Awareness </a:t>
          </a:r>
        </a:p>
      </dsp:txBody>
      <dsp:txXfrm>
        <a:off x="18734" y="2132347"/>
        <a:ext cx="8383460" cy="346292"/>
      </dsp:txXfrm>
    </dsp:sp>
    <dsp:sp modelId="{5BFAEBB8-03FB-4806-8C2B-C5EACD020A07}">
      <dsp:nvSpPr>
        <dsp:cNvPr id="0" name=""/>
        <dsp:cNvSpPr/>
      </dsp:nvSpPr>
      <dsp:spPr>
        <a:xfrm>
          <a:off x="0" y="2497373"/>
          <a:ext cx="842092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6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OCS Roadshow</a:t>
          </a:r>
          <a:endParaRPr lang="en-US" sz="1200" kern="1200" dirty="0"/>
        </a:p>
      </dsp:txBody>
      <dsp:txXfrm>
        <a:off x="0" y="2497373"/>
        <a:ext cx="8420928" cy="264960"/>
      </dsp:txXfrm>
    </dsp:sp>
    <dsp:sp modelId="{221EFBDB-E8FE-4035-A419-2F87594689EA}">
      <dsp:nvSpPr>
        <dsp:cNvPr id="0" name=""/>
        <dsp:cNvSpPr/>
      </dsp:nvSpPr>
      <dsp:spPr>
        <a:xfrm>
          <a:off x="0" y="2762333"/>
          <a:ext cx="84209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Coordinates with other Federal science agencies and White </a:t>
          </a:r>
          <a:r>
            <a:rPr lang="en-US" sz="1600" kern="1200"/>
            <a:t>House Offices</a:t>
          </a:r>
          <a:endParaRPr lang="en-US" sz="1600" kern="1200" dirty="0"/>
        </a:p>
      </dsp:txBody>
      <dsp:txXfrm>
        <a:off x="18734" y="2781067"/>
        <a:ext cx="8383460" cy="346292"/>
      </dsp:txXfrm>
    </dsp:sp>
    <dsp:sp modelId="{B635DA43-54D2-4E7B-8343-A4DC1045CCA3}">
      <dsp:nvSpPr>
        <dsp:cNvPr id="0" name=""/>
        <dsp:cNvSpPr/>
      </dsp:nvSpPr>
      <dsp:spPr>
        <a:xfrm>
          <a:off x="0" y="3146093"/>
          <a:ext cx="842092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6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working with professional societies </a:t>
          </a:r>
        </a:p>
      </dsp:txBody>
      <dsp:txXfrm>
        <a:off x="0" y="3146093"/>
        <a:ext cx="8420928" cy="264960"/>
      </dsp:txXfrm>
    </dsp:sp>
    <dsp:sp modelId="{3B73EC72-E1FD-41B1-9318-42828E1C7F96}">
      <dsp:nvSpPr>
        <dsp:cNvPr id="0" name=""/>
        <dsp:cNvSpPr/>
      </dsp:nvSpPr>
      <dsp:spPr>
        <a:xfrm>
          <a:off x="0" y="3411053"/>
          <a:ext cx="84209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Institutes, maintains, &amp; enhances USDA’s Scientific Integrity Policy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8734" y="3429787"/>
        <a:ext cx="8383460" cy="346292"/>
      </dsp:txXfrm>
    </dsp:sp>
    <dsp:sp modelId="{7E84BC37-5763-475E-896A-24F0BC91E6F8}">
      <dsp:nvSpPr>
        <dsp:cNvPr id="0" name=""/>
        <dsp:cNvSpPr/>
      </dsp:nvSpPr>
      <dsp:spPr>
        <a:xfrm>
          <a:off x="0" y="3794813"/>
          <a:ext cx="842092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6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Ensures the quality, accuracy, and transparency of scientific and technical information supported by USDA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0" y="3794813"/>
        <a:ext cx="8420928" cy="26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B2639-229C-4CF3-8804-DDB01B360FAB}">
      <dsp:nvSpPr>
        <dsp:cNvPr id="0" name=""/>
        <dsp:cNvSpPr/>
      </dsp:nvSpPr>
      <dsp:spPr>
        <a:xfrm>
          <a:off x="1714" y="0"/>
          <a:ext cx="2666876" cy="4293159"/>
        </a:xfrm>
        <a:prstGeom prst="roundRect">
          <a:avLst>
            <a:gd name="adj" fmla="val 10000"/>
          </a:avLst>
        </a:prstGeom>
        <a:gradFill flip="none" rotWithShape="1">
          <a:gsLst>
            <a:gs pos="9000">
              <a:schemeClr val="accent6">
                <a:lumMod val="60000"/>
                <a:lumOff val="40000"/>
              </a:schemeClr>
            </a:gs>
            <a:gs pos="96000">
              <a:srgbClr val="FFFFFF"/>
            </a:gs>
          </a:gsLst>
          <a:lin ang="162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</a:rPr>
            <a:t>Scott Hutchins</a:t>
          </a:r>
          <a:r>
            <a:rPr lang="en-US" sz="1800" kern="1200" dirty="0">
              <a:solidFill>
                <a:srgbClr val="000000"/>
              </a:solidFill>
            </a:rPr>
            <a:t>, Deputy Under Secretary for Research, Education, and Economics Mission Area</a:t>
          </a:r>
        </a:p>
      </dsp:txBody>
      <dsp:txXfrm>
        <a:off x="1714" y="1717263"/>
        <a:ext cx="2666876" cy="1717263"/>
      </dsp:txXfrm>
    </dsp:sp>
    <dsp:sp modelId="{50E7A75A-F22F-408B-942C-4C29E726FC07}">
      <dsp:nvSpPr>
        <dsp:cNvPr id="0" name=""/>
        <dsp:cNvSpPr/>
      </dsp:nvSpPr>
      <dsp:spPr>
        <a:xfrm>
          <a:off x="620341" y="257589"/>
          <a:ext cx="1429621" cy="1429621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20DD2C-FDDD-47F5-8245-1C38D263034F}">
      <dsp:nvSpPr>
        <dsp:cNvPr id="0" name=""/>
        <dsp:cNvSpPr/>
      </dsp:nvSpPr>
      <dsp:spPr>
        <a:xfrm>
          <a:off x="2748597" y="0"/>
          <a:ext cx="2666876" cy="4293159"/>
        </a:xfrm>
        <a:prstGeom prst="roundRect">
          <a:avLst>
            <a:gd name="adj" fmla="val 10000"/>
          </a:avLst>
        </a:prstGeom>
        <a:gradFill flip="none" rotWithShape="1">
          <a:gsLst>
            <a:gs pos="9000">
              <a:schemeClr val="accent6">
                <a:lumMod val="60000"/>
                <a:lumOff val="40000"/>
              </a:schemeClr>
            </a:gs>
            <a:gs pos="96000">
              <a:srgbClr val="FFFFFF"/>
            </a:gs>
          </a:gsLst>
          <a:lin ang="162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Chavonda Jacobs-Young</a:t>
          </a:r>
          <a:r>
            <a:rPr lang="en-US" sz="1800" kern="1200" dirty="0">
              <a:solidFill>
                <a:schemeClr val="tx1"/>
              </a:solidFill>
            </a:rPr>
            <a:t>, Acting Chief Scientist &amp; Agricultural Research Service Administrator</a:t>
          </a:r>
        </a:p>
      </dsp:txBody>
      <dsp:txXfrm>
        <a:off x="2748597" y="1717263"/>
        <a:ext cx="2666876" cy="1717263"/>
      </dsp:txXfrm>
    </dsp:sp>
    <dsp:sp modelId="{B370219B-738F-4633-AED2-CB8D2F5A7C5A}">
      <dsp:nvSpPr>
        <dsp:cNvPr id="0" name=""/>
        <dsp:cNvSpPr/>
      </dsp:nvSpPr>
      <dsp:spPr>
        <a:xfrm>
          <a:off x="3367224" y="137429"/>
          <a:ext cx="1429621" cy="16699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402260-EE96-416A-8536-8FAF24DB1029}">
      <dsp:nvSpPr>
        <dsp:cNvPr id="0" name=""/>
        <dsp:cNvSpPr/>
      </dsp:nvSpPr>
      <dsp:spPr>
        <a:xfrm>
          <a:off x="5495480" y="0"/>
          <a:ext cx="2666876" cy="4293159"/>
        </a:xfrm>
        <a:prstGeom prst="roundRect">
          <a:avLst>
            <a:gd name="adj" fmla="val 10000"/>
          </a:avLst>
        </a:prstGeom>
        <a:gradFill flip="none" rotWithShape="1">
          <a:gsLst>
            <a:gs pos="9000">
              <a:schemeClr val="accent6">
                <a:lumMod val="60000"/>
                <a:lumOff val="40000"/>
              </a:schemeClr>
            </a:gs>
            <a:gs pos="96000">
              <a:srgbClr val="FFFFFF"/>
            </a:gs>
          </a:gsLst>
          <a:lin ang="162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</a:rPr>
            <a:t>Dionne Toombs</a:t>
          </a:r>
          <a:r>
            <a:rPr lang="en-US" sz="1800" kern="1200" dirty="0">
              <a:solidFill>
                <a:srgbClr val="000000"/>
              </a:solidFill>
            </a:rPr>
            <a:t>, Office of the Chief Scientist Director</a:t>
          </a:r>
        </a:p>
      </dsp:txBody>
      <dsp:txXfrm>
        <a:off x="5495480" y="1717263"/>
        <a:ext cx="2666876" cy="1717263"/>
      </dsp:txXfrm>
    </dsp:sp>
    <dsp:sp modelId="{90D86CAD-3FB5-4561-8EA9-44AD0DD94CEF}">
      <dsp:nvSpPr>
        <dsp:cNvPr id="0" name=""/>
        <dsp:cNvSpPr/>
      </dsp:nvSpPr>
      <dsp:spPr>
        <a:xfrm>
          <a:off x="6114107" y="257589"/>
          <a:ext cx="1429621" cy="1429621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-25789" t="-48968" r="-15931" b="-60778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F05825-6284-4FF1-8FAD-9CB81FCE131A}">
      <dsp:nvSpPr>
        <dsp:cNvPr id="0" name=""/>
        <dsp:cNvSpPr/>
      </dsp:nvSpPr>
      <dsp:spPr>
        <a:xfrm>
          <a:off x="326562" y="3434527"/>
          <a:ext cx="7510945" cy="64397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F92A9-A0CE-478F-ABC0-CDB9A55F214A}">
      <dsp:nvSpPr>
        <dsp:cNvPr id="0" name=""/>
        <dsp:cNvSpPr/>
      </dsp:nvSpPr>
      <dsp:spPr>
        <a:xfrm>
          <a:off x="612860" y="144061"/>
          <a:ext cx="1698458" cy="16984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Office of the Chief Scientist</a:t>
          </a:r>
        </a:p>
      </dsp:txBody>
      <dsp:txXfrm>
        <a:off x="839321" y="441291"/>
        <a:ext cx="1245536" cy="764306"/>
      </dsp:txXfrm>
    </dsp:sp>
    <dsp:sp modelId="{5E6879FD-40C0-4BB1-874E-681BFD614E71}">
      <dsp:nvSpPr>
        <dsp:cNvPr id="0" name=""/>
        <dsp:cNvSpPr/>
      </dsp:nvSpPr>
      <dsp:spPr>
        <a:xfrm>
          <a:off x="1225721" y="1205598"/>
          <a:ext cx="1698458" cy="169845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USDA Agencies</a:t>
          </a:r>
        </a:p>
      </dsp:txBody>
      <dsp:txXfrm>
        <a:off x="1745166" y="1644367"/>
        <a:ext cx="1019075" cy="934152"/>
      </dsp:txXfrm>
    </dsp:sp>
    <dsp:sp modelId="{677B0A67-00D8-46F2-B21F-0925E60463BC}">
      <dsp:nvSpPr>
        <dsp:cNvPr id="0" name=""/>
        <dsp:cNvSpPr/>
      </dsp:nvSpPr>
      <dsp:spPr>
        <a:xfrm>
          <a:off x="0" y="1205598"/>
          <a:ext cx="1698458" cy="16984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USDA Science Council</a:t>
          </a:r>
        </a:p>
      </dsp:txBody>
      <dsp:txXfrm>
        <a:off x="159938" y="1644367"/>
        <a:ext cx="1019075" cy="934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6774B-1B63-4523-BAA0-B8057836A923}">
      <dsp:nvSpPr>
        <dsp:cNvPr id="0" name=""/>
        <dsp:cNvSpPr/>
      </dsp:nvSpPr>
      <dsp:spPr>
        <a:xfrm>
          <a:off x="1595963" y="0"/>
          <a:ext cx="5608320" cy="3505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E3C58-6161-48E6-8EF4-A69446306487}">
      <dsp:nvSpPr>
        <dsp:cNvPr id="0" name=""/>
        <dsp:cNvSpPr/>
      </dsp:nvSpPr>
      <dsp:spPr>
        <a:xfrm>
          <a:off x="2308220" y="2419289"/>
          <a:ext cx="145816" cy="145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98B7E-80BF-40B8-8C4D-6F024ED0C07F}">
      <dsp:nvSpPr>
        <dsp:cNvPr id="0" name=""/>
        <dsp:cNvSpPr/>
      </dsp:nvSpPr>
      <dsp:spPr>
        <a:xfrm>
          <a:off x="2381128" y="2492197"/>
          <a:ext cx="1306738" cy="101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5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Strengthen Science Leadership</a:t>
          </a:r>
        </a:p>
      </dsp:txBody>
      <dsp:txXfrm>
        <a:off x="2381128" y="2492197"/>
        <a:ext cx="1306738" cy="1013002"/>
      </dsp:txXfrm>
    </dsp:sp>
    <dsp:sp modelId="{CE97B6D8-1391-4B0A-B49C-38DDAAB54645}">
      <dsp:nvSpPr>
        <dsp:cNvPr id="0" name=""/>
        <dsp:cNvSpPr/>
      </dsp:nvSpPr>
      <dsp:spPr>
        <a:xfrm>
          <a:off x="3595329" y="1466575"/>
          <a:ext cx="263591" cy="263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1D4BA-738F-488D-9A56-E649CE8019ED}">
      <dsp:nvSpPr>
        <dsp:cNvPr id="0" name=""/>
        <dsp:cNvSpPr/>
      </dsp:nvSpPr>
      <dsp:spPr>
        <a:xfrm>
          <a:off x="3727125" y="1598371"/>
          <a:ext cx="1345996" cy="190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671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Enhance Outreach and Awareness</a:t>
          </a:r>
        </a:p>
      </dsp:txBody>
      <dsp:txXfrm>
        <a:off x="3727125" y="1598371"/>
        <a:ext cx="1345996" cy="1906828"/>
      </dsp:txXfrm>
    </dsp:sp>
    <dsp:sp modelId="{EB5B1728-A391-4B1D-B1A6-ECAC7C6BC20D}">
      <dsp:nvSpPr>
        <dsp:cNvPr id="0" name=""/>
        <dsp:cNvSpPr/>
      </dsp:nvSpPr>
      <dsp:spPr>
        <a:xfrm>
          <a:off x="5143225" y="886815"/>
          <a:ext cx="364540" cy="364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D735F-7EF9-4E4E-A886-D107BDE308A8}">
      <dsp:nvSpPr>
        <dsp:cNvPr id="0" name=""/>
        <dsp:cNvSpPr/>
      </dsp:nvSpPr>
      <dsp:spPr>
        <a:xfrm>
          <a:off x="5325496" y="1069085"/>
          <a:ext cx="1345996" cy="2436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163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Improve National Coordination</a:t>
          </a:r>
        </a:p>
      </dsp:txBody>
      <dsp:txXfrm>
        <a:off x="5325496" y="1069085"/>
        <a:ext cx="1345996" cy="2436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908F1F19-8CF9-454F-BC74-FD035437D940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8FCB7BEA-C52E-4F16-A6D0-43C8139F9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5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>
              <a:defRPr sz="1200"/>
            </a:lvl1pPr>
          </a:lstStyle>
          <a:p>
            <a:fld id="{0AC9D35C-5BEA-154B-A2C1-45D96D4F31F8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3" rIns="93147" bIns="465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7" tIns="46573" rIns="93147" bIns="465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>
              <a:defRPr sz="1200"/>
            </a:lvl1pPr>
          </a:lstStyle>
          <a:p>
            <a:fld id="{1E075EFB-CCB8-194D-A3DD-95EF9DE424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3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5EFB-CCB8-194D-A3DD-95EF9DE4245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72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USDA is the </a:t>
            </a:r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Department that works to ensure a safe, nutritious, and a secure food supply from farm-to-fork.  </a:t>
            </a:r>
          </a:p>
          <a:p>
            <a:pPr lvl="0"/>
            <a:endParaRPr lang="en-US" sz="16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feed 2 billion more people in the world — as is expected by 2050 — our work will need to continue.  </a:t>
            </a: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recognize nutrition could be one of the most cost-effective approaches to address many of the societal, environmental, and economic challenges facing nations across the globe today.  </a:t>
            </a: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challenges include the morbidity, mortality, and economic burden associated with chronic diseases and disorders such as obesity.  </a:t>
            </a:r>
          </a:p>
          <a:p>
            <a:pPr lvl="0"/>
            <a:endParaRPr lang="en-US" sz="1600" dirty="0">
              <a:effectLst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collaborative USDA approach is a multi-faceted, from increased agriculture production to the administration of 15 federal nutrition assistance programs including WIC, SNAP, and school meals.  </a:t>
            </a: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Collectively, these programs serve millions of expecting mothers; infants and children in childcare and school; and low-income families going to food banks; local farmers markets; and local supermarkets.  </a:t>
            </a: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investments also support education, health care, and a competitive workforce.  </a:t>
            </a:r>
            <a:endParaRPr lang="en-US" sz="1600" dirty="0">
              <a:effectLst/>
            </a:endParaRP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products with the highest nutritional value is also a key ingredient to our Department’s role in promoting the free flow of agricultural trade.</a:t>
            </a:r>
            <a:endParaRPr lang="en-US" sz="1600" dirty="0">
              <a:effectLst/>
            </a:endParaRP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1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7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55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75EFB-CCB8-194D-A3DD-95EF9DE4245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1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1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2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4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2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4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USDA is the </a:t>
            </a:r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Department that works to ensure a safe, nutritious, and a secure food supply from farm-to-fork.  </a:t>
            </a:r>
          </a:p>
          <a:p>
            <a:pPr lvl="0"/>
            <a:endParaRPr lang="en-US" sz="16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feed 2 billion more people in the world — as is expected by 2050 — our work will need to continue.  </a:t>
            </a: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recognize nutrition could be one of the most cost-effective approaches to address many of the societal, environmental, and economic challenges facing nations across the globe today.  </a:t>
            </a: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challenges include the morbidity, mortality, and economic burden associated with chronic diseases and disorders such as obesity.  </a:t>
            </a:r>
          </a:p>
          <a:p>
            <a:pPr lvl="0"/>
            <a:endParaRPr lang="en-US" sz="1600" dirty="0">
              <a:effectLst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collaborative USDA approach is a multi-faceted, from increased agriculture production to the administration of 15 federal nutrition assistance programs including WIC, SNAP, and school meals.  </a:t>
            </a: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Collectively, these programs serve millions of expecting mothers; infants and children in childcare and school; and low-income families going to food banks; local farmers markets; and local supermarkets.  </a:t>
            </a: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investments also support education, health care, and a competitive workforce.  </a:t>
            </a:r>
            <a:endParaRPr lang="en-US" sz="1600" dirty="0">
              <a:effectLst/>
            </a:endParaRP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products with the highest nutritional value is also a key ingredient to our Department’s role in promoting the free flow of agricultural trade.</a:t>
            </a:r>
            <a:endParaRPr lang="en-US" sz="1600" dirty="0">
              <a:effectLst/>
            </a:endParaRPr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85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4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5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6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7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6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6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8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6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1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4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E9AA-B0AB-475A-A505-96ECB24B81BE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E559C-AB33-49AA-B90F-07003E572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ionne.Toombs@osec.usd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2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1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1A092B-4A62-4E7A-8F66-E61A0F8F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C99E3-1176-4AE5-801C-29D63F472215}"/>
              </a:ext>
            </a:extLst>
          </p:cNvPr>
          <p:cNvSpPr txBox="1">
            <a:spLocks/>
          </p:cNvSpPr>
          <p:nvPr/>
        </p:nvSpPr>
        <p:spPr>
          <a:xfrm>
            <a:off x="211673" y="1200031"/>
            <a:ext cx="80179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Other OCS Coordination:  </a:t>
            </a:r>
          </a:p>
          <a:p>
            <a:pPr algn="l"/>
            <a:r>
              <a:rPr lang="en-US" sz="2400" dirty="0"/>
              <a:t>Stakeholder Activities: National Agricultural Research, Extension, Education, and Economics Advisory Board (NAREEE)  (1996)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9E25BFA-1C62-4739-B0A5-16745B721750}"/>
              </a:ext>
            </a:extLst>
          </p:cNvPr>
          <p:cNvSpPr txBox="1">
            <a:spLocks/>
          </p:cNvSpPr>
          <p:nvPr/>
        </p:nvSpPr>
        <p:spPr>
          <a:xfrm>
            <a:off x="211673" y="2598182"/>
            <a:ext cx="8426690" cy="2509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NAREEE is legislatively mandated to review the relevance and adequacy (R&amp;A) of funding of REE research as specified in the REE Science 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OCS annually compiles agency data and drafts an Executive Summary for the NAREEE R&amp;A committee to use as a guide in their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OCS serves as experts and advises on USDA policy to the NAREEEAB, as requested</a:t>
            </a:r>
          </a:p>
        </p:txBody>
      </p:sp>
    </p:spTree>
    <p:extLst>
      <p:ext uri="{BB962C8B-B14F-4D97-AF65-F5344CB8AC3E}">
        <p14:creationId xmlns:p14="http://schemas.microsoft.com/office/powerpoint/2010/main" val="390865338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1A092B-4A62-4E7A-8F66-E61A0F8F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C99E3-1176-4AE5-801C-29D63F472215}"/>
              </a:ext>
            </a:extLst>
          </p:cNvPr>
          <p:cNvSpPr txBox="1">
            <a:spLocks/>
          </p:cNvSpPr>
          <p:nvPr/>
        </p:nvSpPr>
        <p:spPr>
          <a:xfrm>
            <a:off x="211673" y="1200031"/>
            <a:ext cx="80179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Scientific Integrity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39CEC4-8579-4A70-924C-F5CF752A46BF}"/>
              </a:ext>
            </a:extLst>
          </p:cNvPr>
          <p:cNvSpPr/>
          <p:nvPr/>
        </p:nvSpPr>
        <p:spPr>
          <a:xfrm>
            <a:off x="3718560" y="2519680"/>
            <a:ext cx="51875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Promote a culture of scientific integrity as the norm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Develop and implement training materials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Ensure the quality, accuracy and transparency of scientific and technical information supported by the USDA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Ensure scientific communication free of political interference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Ensure dispute resolution mechanisms are in place</a:t>
            </a:r>
          </a:p>
        </p:txBody>
      </p:sp>
      <p:pic>
        <p:nvPicPr>
          <p:cNvPr id="5" name="Picture 4" descr="A picture containing person, man, indoor&#10;&#10;Description generated with very high confidence">
            <a:extLst>
              <a:ext uri="{FF2B5EF4-FFF2-40B4-BE49-F238E27FC236}">
                <a16:creationId xmlns:a16="http://schemas.microsoft.com/office/drawing/2014/main" id="{5DD7D0E0-D643-481C-A9C5-5B5E4D982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0" y="2519680"/>
            <a:ext cx="2523768" cy="378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42199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1A092B-4A62-4E7A-8F66-E61A0F8F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C99E3-1176-4AE5-801C-29D63F472215}"/>
              </a:ext>
            </a:extLst>
          </p:cNvPr>
          <p:cNvSpPr txBox="1">
            <a:spLocks/>
          </p:cNvSpPr>
          <p:nvPr/>
        </p:nvSpPr>
        <p:spPr>
          <a:xfrm>
            <a:off x="211673" y="1200031"/>
            <a:ext cx="80179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Strategic Planning and Program Evaluation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39CEC4-8579-4A70-924C-F5CF752A46BF}"/>
              </a:ext>
            </a:extLst>
          </p:cNvPr>
          <p:cNvSpPr/>
          <p:nvPr/>
        </p:nvSpPr>
        <p:spPr>
          <a:xfrm>
            <a:off x="4220639" y="2343031"/>
            <a:ext cx="4008967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lvl="0" indent="-285744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ea typeface="ＭＳ Ｐゴシック"/>
              </a:rPr>
              <a:t>Annual reporting of significant accomplishments supporting the USDA research goals</a:t>
            </a:r>
          </a:p>
          <a:p>
            <a:pPr marL="285744" lvl="0" indent="-285744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ea typeface="ＭＳ Ｐゴシック"/>
              </a:rPr>
              <a:t>Identify and leverage key components of the agricultural research and delivery system to that support the USDA Strategic Goals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04BFD-EB90-4C33-AE4E-BD02A70EC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67" y="2199128"/>
            <a:ext cx="3113673" cy="398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823606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1A092B-4A62-4E7A-8F66-E61A0F8F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C99E3-1176-4AE5-801C-29D63F472215}"/>
              </a:ext>
            </a:extLst>
          </p:cNvPr>
          <p:cNvSpPr txBox="1">
            <a:spLocks/>
          </p:cNvSpPr>
          <p:nvPr/>
        </p:nvSpPr>
        <p:spPr>
          <a:xfrm>
            <a:off x="211673" y="1200031"/>
            <a:ext cx="80179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Vision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717A3D-F054-4B4D-AA0E-C08CB6910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007918"/>
              </p:ext>
            </p:extLst>
          </p:nvPr>
        </p:nvGraphicFramePr>
        <p:xfrm>
          <a:off x="211673" y="1808480"/>
          <a:ext cx="8800247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104534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9282BD-96C8-4432-B9DA-67C1123EF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3473414"/>
            <a:ext cx="7772400" cy="723611"/>
          </a:xfrm>
        </p:spPr>
        <p:txBody>
          <a:bodyPr>
            <a:normAutofit/>
          </a:bodyPr>
          <a:lstStyle/>
          <a:p>
            <a:r>
              <a:rPr lang="en-US" sz="3600" dirty="0"/>
              <a:t>Questions?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00C73-0484-4CF2-B8FB-E8E8797BE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591" y="4279066"/>
            <a:ext cx="7772399" cy="115033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4"/>
              </a:rPr>
              <a:t>Dionne.Toombs@osec.usda.gov</a:t>
            </a:r>
            <a:endParaRPr lang="en-US" sz="2800" dirty="0"/>
          </a:p>
          <a:p>
            <a:r>
              <a:rPr lang="en-US" sz="2800" dirty="0"/>
              <a:t>Office: 202-720-3444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99C0E1-861D-44BE-8D7F-B09B758F2085}"/>
              </a:ext>
            </a:extLst>
          </p:cNvPr>
          <p:cNvSpPr txBox="1">
            <a:spLocks/>
          </p:cNvSpPr>
          <p:nvPr/>
        </p:nvSpPr>
        <p:spPr>
          <a:xfrm>
            <a:off x="685800" y="1855324"/>
            <a:ext cx="7772400" cy="723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0575049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1A092B-4A62-4E7A-8F66-E61A0F8F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pic>
        <p:nvPicPr>
          <p:cNvPr id="7" name="Picture 6" descr="k11702-1.jpg">
            <a:extLst>
              <a:ext uri="{FF2B5EF4-FFF2-40B4-BE49-F238E27FC236}">
                <a16:creationId xmlns:a16="http://schemas.microsoft.com/office/drawing/2014/main" id="{AB74FC03-A655-4A42-9B12-A4C9AF03F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803" y="1771531"/>
            <a:ext cx="1596011" cy="412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CAE31D-53DC-4013-9D6F-E742DAAA5701}"/>
              </a:ext>
            </a:extLst>
          </p:cNvPr>
          <p:cNvSpPr txBox="1">
            <a:spLocks/>
          </p:cNvSpPr>
          <p:nvPr/>
        </p:nvSpPr>
        <p:spPr>
          <a:xfrm>
            <a:off x="0" y="2221111"/>
            <a:ext cx="6257363" cy="38647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8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About the Office of the Chief Scientist (OCS)</a:t>
            </a:r>
          </a:p>
          <a:p>
            <a:pPr marL="914378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USDA Coordination</a:t>
            </a:r>
          </a:p>
          <a:p>
            <a:pPr marL="914378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Scientific Integrity</a:t>
            </a:r>
          </a:p>
          <a:p>
            <a:pPr marL="914378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Strategic Planning and Program Evaluation</a:t>
            </a:r>
          </a:p>
          <a:p>
            <a:pPr marL="914378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Looking Ahead</a:t>
            </a:r>
          </a:p>
          <a:p>
            <a:pPr marL="914378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Questions</a:t>
            </a:r>
          </a:p>
          <a:p>
            <a:pPr marL="45717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53202D-DC60-40AA-B2D0-AB876FD4752D}"/>
              </a:ext>
            </a:extLst>
          </p:cNvPr>
          <p:cNvSpPr txBox="1">
            <a:spLocks/>
          </p:cNvSpPr>
          <p:nvPr/>
        </p:nvSpPr>
        <p:spPr>
          <a:xfrm>
            <a:off x="406400" y="1200031"/>
            <a:ext cx="782320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9728930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DF7514-CE1B-4154-A95F-87EABCD1D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00" y="1875639"/>
            <a:ext cx="8556409" cy="2544418"/>
          </a:xfrm>
        </p:spPr>
        <p:txBody>
          <a:bodyPr>
            <a:noAutofit/>
          </a:bodyPr>
          <a:lstStyle/>
          <a:p>
            <a:pPr marL="457178"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Central office where key science issues and needs are identified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78D4E-BFC6-4408-80E4-E2B1C3544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152400" y="152400"/>
            <a:ext cx="9144000" cy="9448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A7998A6-8B15-4FC5-A8FC-21D188C2F402}"/>
              </a:ext>
            </a:extLst>
          </p:cNvPr>
          <p:cNvSpPr txBox="1">
            <a:spLocks/>
          </p:cNvSpPr>
          <p:nvPr/>
        </p:nvSpPr>
        <p:spPr>
          <a:xfrm>
            <a:off x="285750" y="838200"/>
            <a:ext cx="8572500" cy="1467439"/>
          </a:xfrm>
          <a:prstGeom prst="rect">
            <a:avLst/>
          </a:prstGeom>
        </p:spPr>
        <p:txBody>
          <a:bodyPr anchor="ctr"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Office of the Chief Scientist (OCS)</a:t>
            </a:r>
            <a:endParaRPr lang="en-US" sz="27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FAB7FB-F0EB-4235-B878-46984CB27F92}"/>
              </a:ext>
            </a:extLst>
          </p:cNvPr>
          <p:cNvCxnSpPr>
            <a:cxnSpLocks/>
          </p:cNvCxnSpPr>
          <p:nvPr/>
        </p:nvCxnSpPr>
        <p:spPr>
          <a:xfrm>
            <a:off x="285750" y="1828800"/>
            <a:ext cx="71056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1C1857A-81EA-4B98-BC0B-64CD925039B4}"/>
              </a:ext>
            </a:extLst>
          </p:cNvPr>
          <p:cNvGraphicFramePr/>
          <p:nvPr>
            <p:extLst/>
          </p:nvPr>
        </p:nvGraphicFramePr>
        <p:xfrm>
          <a:off x="285750" y="2352477"/>
          <a:ext cx="8420928" cy="422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528804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1A092B-4A62-4E7A-8F66-E61A0F8F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B89225-D1F9-4698-963D-E1418B0E0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074383"/>
              </p:ext>
            </p:extLst>
          </p:nvPr>
        </p:nvGraphicFramePr>
        <p:xfrm>
          <a:off x="489964" y="2012790"/>
          <a:ext cx="8164071" cy="429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F4C99E3-1176-4AE5-801C-29D63F472215}"/>
              </a:ext>
            </a:extLst>
          </p:cNvPr>
          <p:cNvSpPr txBox="1">
            <a:spLocks/>
          </p:cNvSpPr>
          <p:nvPr/>
        </p:nvSpPr>
        <p:spPr>
          <a:xfrm>
            <a:off x="211673" y="1200031"/>
            <a:ext cx="80179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REE/OCS Leadership</a:t>
            </a:r>
          </a:p>
        </p:txBody>
      </p:sp>
    </p:spTree>
    <p:extLst>
      <p:ext uri="{BB962C8B-B14F-4D97-AF65-F5344CB8AC3E}">
        <p14:creationId xmlns:p14="http://schemas.microsoft.com/office/powerpoint/2010/main" val="140764923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1A092B-4A62-4E7A-8F66-E61A0F8F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6A79C9-53BB-45B0-9998-7E1E4D0C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46" y="953292"/>
            <a:ext cx="7886700" cy="602675"/>
          </a:xfrm>
        </p:spPr>
        <p:txBody>
          <a:bodyPr/>
          <a:lstStyle/>
          <a:p>
            <a:r>
              <a:rPr lang="en-US" sz="3200" dirty="0"/>
              <a:t>OCS Staff Organization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4C4387-FE61-40C6-BCEA-63CD966A38FC}"/>
              </a:ext>
            </a:extLst>
          </p:cNvPr>
          <p:cNvGrpSpPr/>
          <p:nvPr/>
        </p:nvGrpSpPr>
        <p:grpSpPr>
          <a:xfrm>
            <a:off x="866301" y="1683011"/>
            <a:ext cx="7886701" cy="5029200"/>
            <a:chOff x="866301" y="1336071"/>
            <a:chExt cx="7896699" cy="511852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6B509AE-8766-4A2B-A676-E2196BE1A760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3886199" y="2277156"/>
              <a:ext cx="7938" cy="28599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1595AF5-2670-4317-A63B-79282F5EA77F}"/>
                </a:ext>
              </a:extLst>
            </p:cNvPr>
            <p:cNvCxnSpPr/>
            <p:nvPr/>
          </p:nvCxnSpPr>
          <p:spPr>
            <a:xfrm>
              <a:off x="3886199" y="1605735"/>
              <a:ext cx="0" cy="1905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0C12D7-358B-4DC1-9072-C472A0F87481}"/>
                </a:ext>
              </a:extLst>
            </p:cNvPr>
            <p:cNvSpPr txBox="1"/>
            <p:nvPr/>
          </p:nvSpPr>
          <p:spPr>
            <a:xfrm>
              <a:off x="2933700" y="1336071"/>
              <a:ext cx="1866900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USDA Chief Scientist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7926DD-8BBC-49E3-9F82-E852300FAE4D}"/>
                </a:ext>
              </a:extLst>
            </p:cNvPr>
            <p:cNvSpPr txBox="1"/>
            <p:nvPr/>
          </p:nvSpPr>
          <p:spPr>
            <a:xfrm>
              <a:off x="2971799" y="1780640"/>
              <a:ext cx="1828800" cy="4965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Director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Office of the Chief Scientist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5377FC-6A9F-4075-86B0-3A5A57226FD6}"/>
                </a:ext>
              </a:extLst>
            </p:cNvPr>
            <p:cNvSpPr txBox="1"/>
            <p:nvPr/>
          </p:nvSpPr>
          <p:spPr>
            <a:xfrm>
              <a:off x="4358954" y="2396885"/>
              <a:ext cx="2049102" cy="5078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Strategic Planning and Program Evaluation Officer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71EF45-440F-40DE-B4BE-9092FB29053F}"/>
                </a:ext>
              </a:extLst>
            </p:cNvPr>
            <p:cNvSpPr txBox="1"/>
            <p:nvPr/>
          </p:nvSpPr>
          <p:spPr>
            <a:xfrm>
              <a:off x="1676400" y="2568395"/>
              <a:ext cx="1744981" cy="4763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Deputy Director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E1A74D-32B7-4CA2-84C7-C8613322C964}"/>
                </a:ext>
              </a:extLst>
            </p:cNvPr>
            <p:cNvSpPr txBox="1"/>
            <p:nvPr/>
          </p:nvSpPr>
          <p:spPr>
            <a:xfrm>
              <a:off x="1676400" y="4297851"/>
              <a:ext cx="1737360" cy="4803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Administrative Assistant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C487AF-A699-47D9-82CF-BA752FA6C1BE}"/>
                </a:ext>
              </a:extLst>
            </p:cNvPr>
            <p:cNvSpPr txBox="1"/>
            <p:nvPr/>
          </p:nvSpPr>
          <p:spPr>
            <a:xfrm>
              <a:off x="4372246" y="3755833"/>
              <a:ext cx="2043430" cy="49344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Senior Advisor for International Affairs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16D472-7EB1-4994-A44F-671C4920FAE5}"/>
                </a:ext>
              </a:extLst>
            </p:cNvPr>
            <p:cNvCxnSpPr/>
            <p:nvPr/>
          </p:nvCxnSpPr>
          <p:spPr>
            <a:xfrm>
              <a:off x="3886199" y="3374436"/>
              <a:ext cx="47842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7067FF-5407-431D-A311-2F56A6049522}"/>
                </a:ext>
              </a:extLst>
            </p:cNvPr>
            <p:cNvCxnSpPr>
              <a:endCxn id="11" idx="3"/>
            </p:cNvCxnSpPr>
            <p:nvPr/>
          </p:nvCxnSpPr>
          <p:spPr>
            <a:xfrm flipH="1">
              <a:off x="3421381" y="2806550"/>
              <a:ext cx="4727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48468A1-4E28-4B71-BAC8-5CC4C5C5011F}"/>
                </a:ext>
              </a:extLst>
            </p:cNvPr>
            <p:cNvCxnSpPr/>
            <p:nvPr/>
          </p:nvCxnSpPr>
          <p:spPr>
            <a:xfrm flipH="1" flipV="1">
              <a:off x="3886199" y="4020825"/>
              <a:ext cx="495300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6979B9-5D93-4968-89AA-005732ED830D}"/>
                </a:ext>
              </a:extLst>
            </p:cNvPr>
            <p:cNvCxnSpPr/>
            <p:nvPr/>
          </p:nvCxnSpPr>
          <p:spPr>
            <a:xfrm flipV="1">
              <a:off x="5454650" y="3267756"/>
              <a:ext cx="0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932B42-F97C-4BB9-9EC4-73FBB5C8426C}"/>
                </a:ext>
              </a:extLst>
            </p:cNvPr>
            <p:cNvSpPr/>
            <p:nvPr/>
          </p:nvSpPr>
          <p:spPr>
            <a:xfrm>
              <a:off x="4381499" y="3069636"/>
              <a:ext cx="2051050" cy="48935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Departmental Scientific Integrity Officer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55B442-4244-4F23-AFF2-09EA86B5D2A7}"/>
                </a:ext>
              </a:extLst>
            </p:cNvPr>
            <p:cNvCxnSpPr/>
            <p:nvPr/>
          </p:nvCxnSpPr>
          <p:spPr>
            <a:xfrm flipH="1">
              <a:off x="3886199" y="4700752"/>
              <a:ext cx="4953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4422EE-841F-447A-93BB-782FB2C6886E}"/>
                </a:ext>
              </a:extLst>
            </p:cNvPr>
            <p:cNvSpPr/>
            <p:nvPr/>
          </p:nvSpPr>
          <p:spPr>
            <a:xfrm>
              <a:off x="4389119" y="4411791"/>
              <a:ext cx="2043430" cy="49025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Veterinary Science Policy Advisor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ACAC06-13D6-4D4F-A1EF-EED710E8EEDF}"/>
                </a:ext>
              </a:extLst>
            </p:cNvPr>
            <p:cNvCxnSpPr/>
            <p:nvPr/>
          </p:nvCxnSpPr>
          <p:spPr>
            <a:xfrm flipH="1">
              <a:off x="3421381" y="4526451"/>
              <a:ext cx="46481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4FF9482-93F0-49F0-B51E-CBC789393520}"/>
                </a:ext>
              </a:extLst>
            </p:cNvPr>
            <p:cNvCxnSpPr/>
            <p:nvPr/>
          </p:nvCxnSpPr>
          <p:spPr>
            <a:xfrm flipH="1">
              <a:off x="3888741" y="2635040"/>
              <a:ext cx="46481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B4EEE9-97FD-4D7D-B5AE-785C966C8523}"/>
                </a:ext>
              </a:extLst>
            </p:cNvPr>
            <p:cNvCxnSpPr/>
            <p:nvPr/>
          </p:nvCxnSpPr>
          <p:spPr>
            <a:xfrm flipV="1">
              <a:off x="8020050" y="5762463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8C09A68-347A-4971-B3FB-6F2C75376E19}"/>
                </a:ext>
              </a:extLst>
            </p:cNvPr>
            <p:cNvCxnSpPr/>
            <p:nvPr/>
          </p:nvCxnSpPr>
          <p:spPr>
            <a:xfrm flipV="1">
              <a:off x="6556375" y="5749763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6656BB-8759-49EF-8290-C908375D371F}"/>
                </a:ext>
              </a:extLst>
            </p:cNvPr>
            <p:cNvCxnSpPr/>
            <p:nvPr/>
          </p:nvCxnSpPr>
          <p:spPr>
            <a:xfrm flipV="1">
              <a:off x="5307330" y="5749763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C6AFFE2-7C5D-4474-9739-669199EB2BFF}"/>
                </a:ext>
              </a:extLst>
            </p:cNvPr>
            <p:cNvCxnSpPr/>
            <p:nvPr/>
          </p:nvCxnSpPr>
          <p:spPr>
            <a:xfrm flipV="1">
              <a:off x="4038600" y="5756113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263D567-A1AA-4A9A-8FFA-757E00702179}"/>
                </a:ext>
              </a:extLst>
            </p:cNvPr>
            <p:cNvCxnSpPr/>
            <p:nvPr/>
          </p:nvCxnSpPr>
          <p:spPr>
            <a:xfrm flipV="1">
              <a:off x="2767964" y="5769759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086FD5-A60F-4621-8D64-5F21DCF52706}"/>
                </a:ext>
              </a:extLst>
            </p:cNvPr>
            <p:cNvCxnSpPr/>
            <p:nvPr/>
          </p:nvCxnSpPr>
          <p:spPr>
            <a:xfrm flipV="1">
              <a:off x="1410970" y="5756113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C06ED0-9EC2-4554-8369-BBC436FB7897}"/>
                </a:ext>
              </a:extLst>
            </p:cNvPr>
            <p:cNvSpPr txBox="1"/>
            <p:nvPr/>
          </p:nvSpPr>
          <p:spPr>
            <a:xfrm>
              <a:off x="875032" y="5916738"/>
              <a:ext cx="1088388" cy="49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Animal Health and Production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314961-9063-4049-8AF4-7953CFBD3C25}"/>
                </a:ext>
              </a:extLst>
            </p:cNvPr>
            <p:cNvSpPr txBox="1"/>
            <p:nvPr/>
          </p:nvSpPr>
          <p:spPr>
            <a:xfrm>
              <a:off x="2241550" y="5921044"/>
              <a:ext cx="1035050" cy="4813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Plant Health and Production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F24013-6626-4841-B3AE-2C843FDDE7F4}"/>
                </a:ext>
              </a:extLst>
            </p:cNvPr>
            <p:cNvSpPr txBox="1"/>
            <p:nvPr/>
          </p:nvSpPr>
          <p:spPr>
            <a:xfrm>
              <a:off x="3505200" y="5914863"/>
              <a:ext cx="990600" cy="4957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Agricultural Systems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D26477-A27F-45D8-8687-0F05DDDA9503}"/>
                </a:ext>
              </a:extLst>
            </p:cNvPr>
            <p:cNvSpPr txBox="1"/>
            <p:nvPr/>
          </p:nvSpPr>
          <p:spPr>
            <a:xfrm>
              <a:off x="4800600" y="5908513"/>
              <a:ext cx="990600" cy="5460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Food Safety &amp;</a:t>
              </a:r>
            </a:p>
            <a:p>
              <a:r>
                <a:rPr lang="en-US" dirty="0"/>
                <a:t>Nutrition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0A335C-56FD-410C-9155-A56885AB6528}"/>
                </a:ext>
              </a:extLst>
            </p:cNvPr>
            <p:cNvSpPr txBox="1"/>
            <p:nvPr/>
          </p:nvSpPr>
          <p:spPr>
            <a:xfrm>
              <a:off x="6019800" y="5908513"/>
              <a:ext cx="1092200" cy="5460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  Economics &amp; Rural  Comm.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1B8E3B-9A45-4469-A8DE-2004A590A15A}"/>
                </a:ext>
              </a:extLst>
            </p:cNvPr>
            <p:cNvSpPr txBox="1"/>
            <p:nvPr/>
          </p:nvSpPr>
          <p:spPr>
            <a:xfrm>
              <a:off x="7318375" y="5914695"/>
              <a:ext cx="1368425" cy="53990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Renewable Energy/</a:t>
              </a: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Nat. Res. &amp; Environ.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02B0F9-1FFC-4AE2-B923-52D341118BDB}"/>
                </a:ext>
              </a:extLst>
            </p:cNvPr>
            <p:cNvCxnSpPr/>
            <p:nvPr/>
          </p:nvCxnSpPr>
          <p:spPr>
            <a:xfrm flipV="1">
              <a:off x="1410970" y="5756062"/>
              <a:ext cx="6609080" cy="5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77FE59-1C45-4C34-840F-D49662642CFD}"/>
                </a:ext>
              </a:extLst>
            </p:cNvPr>
            <p:cNvSpPr txBox="1"/>
            <p:nvPr/>
          </p:nvSpPr>
          <p:spPr>
            <a:xfrm>
              <a:off x="3034665" y="5149035"/>
              <a:ext cx="1737360" cy="323138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Senior Advisors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AC616B-36EF-4BBB-818F-88B3DA119963}"/>
                </a:ext>
              </a:extLst>
            </p:cNvPr>
            <p:cNvCxnSpPr>
              <a:endCxn id="36" idx="2"/>
            </p:cNvCxnSpPr>
            <p:nvPr/>
          </p:nvCxnSpPr>
          <p:spPr>
            <a:xfrm flipH="1" flipV="1">
              <a:off x="3903345" y="5472173"/>
              <a:ext cx="2" cy="2966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5261F9-5ED5-4836-91FB-0ECB3F2AC73F}"/>
                </a:ext>
              </a:extLst>
            </p:cNvPr>
            <p:cNvSpPr txBox="1"/>
            <p:nvPr/>
          </p:nvSpPr>
          <p:spPr>
            <a:xfrm>
              <a:off x="866301" y="5916687"/>
              <a:ext cx="1088388" cy="493846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Animal Health and Production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26B089-2EA4-4414-BEE4-4D30DE39E2CE}"/>
                </a:ext>
              </a:extLst>
            </p:cNvPr>
            <p:cNvSpPr txBox="1"/>
            <p:nvPr/>
          </p:nvSpPr>
          <p:spPr>
            <a:xfrm>
              <a:off x="2232819" y="5920993"/>
              <a:ext cx="1035050" cy="481315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Plant Health and Production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98080C-39EF-407A-90A8-42561012C81B}"/>
                </a:ext>
              </a:extLst>
            </p:cNvPr>
            <p:cNvSpPr txBox="1"/>
            <p:nvPr/>
          </p:nvSpPr>
          <p:spPr>
            <a:xfrm>
              <a:off x="3496469" y="5914812"/>
              <a:ext cx="990600" cy="495721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Agricultural Systems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35C9DA-88B9-4417-AFB4-CF33BD4FE1BC}"/>
                </a:ext>
              </a:extLst>
            </p:cNvPr>
            <p:cNvSpPr txBox="1"/>
            <p:nvPr/>
          </p:nvSpPr>
          <p:spPr>
            <a:xfrm>
              <a:off x="4791869" y="5908462"/>
              <a:ext cx="990600" cy="546081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Food Safety &amp;</a:t>
              </a:r>
            </a:p>
            <a:p>
              <a:r>
                <a:rPr lang="en-US" dirty="0"/>
                <a:t>Nutrition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83D9AF-7245-4BDF-8AEC-0BBEBDAEF3EE}"/>
                </a:ext>
              </a:extLst>
            </p:cNvPr>
            <p:cNvSpPr txBox="1"/>
            <p:nvPr/>
          </p:nvSpPr>
          <p:spPr>
            <a:xfrm>
              <a:off x="6011069" y="5908462"/>
              <a:ext cx="1092200" cy="546081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  Economics &amp; Rural  Comm.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5BC503-8EB0-40E4-BFE3-66EB8407ED54}"/>
                </a:ext>
              </a:extLst>
            </p:cNvPr>
            <p:cNvSpPr txBox="1"/>
            <p:nvPr/>
          </p:nvSpPr>
          <p:spPr>
            <a:xfrm>
              <a:off x="1684018" y="3419644"/>
              <a:ext cx="1744981" cy="49344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Fellows (FEP and AAAS)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7BFBE95-E36A-46DD-9397-E0A3F6BAF6B3}"/>
                </a:ext>
              </a:extLst>
            </p:cNvPr>
            <p:cNvCxnSpPr>
              <a:stCxn id="11" idx="2"/>
              <a:endCxn id="43" idx="0"/>
            </p:cNvCxnSpPr>
            <p:nvPr/>
          </p:nvCxnSpPr>
          <p:spPr>
            <a:xfrm>
              <a:off x="2548891" y="3044705"/>
              <a:ext cx="7618" cy="3749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116539-7FEE-49E5-884E-B4161580FCA1}"/>
                </a:ext>
              </a:extLst>
            </p:cNvPr>
            <p:cNvSpPr txBox="1"/>
            <p:nvPr/>
          </p:nvSpPr>
          <p:spPr>
            <a:xfrm>
              <a:off x="6703417" y="1777060"/>
              <a:ext cx="1828795" cy="4965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Public Affairs Director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8164F7F-8C8C-4A49-82EB-EB643F0FA8A8}"/>
                </a:ext>
              </a:extLst>
            </p:cNvPr>
            <p:cNvSpPr txBox="1"/>
            <p:nvPr/>
          </p:nvSpPr>
          <p:spPr>
            <a:xfrm>
              <a:off x="7517210" y="2642826"/>
              <a:ext cx="1245790" cy="4965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Public Affairs Specialist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B86402-0330-4067-AD52-6E846B9919F6}"/>
                </a:ext>
              </a:extLst>
            </p:cNvPr>
            <p:cNvCxnSpPr/>
            <p:nvPr/>
          </p:nvCxnSpPr>
          <p:spPr>
            <a:xfrm>
              <a:off x="8132487" y="2273576"/>
              <a:ext cx="7618" cy="3749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8EE7A9B-50D4-4518-B2F2-2A3F1A116BDC}"/>
                </a:ext>
              </a:extLst>
            </p:cNvPr>
            <p:cNvCxnSpPr>
              <a:cxnSpLocks/>
            </p:cNvCxnSpPr>
            <p:nvPr/>
          </p:nvCxnSpPr>
          <p:spPr>
            <a:xfrm>
              <a:off x="7224118" y="2263595"/>
              <a:ext cx="0" cy="10041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1CF239C-9675-4601-BAFF-E593C0E06E81}"/>
                </a:ext>
              </a:extLst>
            </p:cNvPr>
            <p:cNvSpPr txBox="1"/>
            <p:nvPr/>
          </p:nvSpPr>
          <p:spPr>
            <a:xfrm>
              <a:off x="6886697" y="3275277"/>
              <a:ext cx="1245790" cy="4965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Communications Fellow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D9BD16-5A67-4647-ABC0-60DA07E444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0600" y="1425395"/>
              <a:ext cx="2819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0C215B1-D81E-4185-8151-BEFBC9A657E8}"/>
                </a:ext>
              </a:extLst>
            </p:cNvPr>
            <p:cNvCxnSpPr/>
            <p:nvPr/>
          </p:nvCxnSpPr>
          <p:spPr>
            <a:xfrm>
              <a:off x="7635001" y="1418265"/>
              <a:ext cx="7618" cy="3749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668050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1A092B-4A62-4E7A-8F66-E61A0F8F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C99E3-1176-4AE5-801C-29D63F472215}"/>
              </a:ext>
            </a:extLst>
          </p:cNvPr>
          <p:cNvSpPr txBox="1">
            <a:spLocks/>
          </p:cNvSpPr>
          <p:nvPr/>
        </p:nvSpPr>
        <p:spPr>
          <a:xfrm>
            <a:off x="211673" y="1200031"/>
            <a:ext cx="80179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166CA0A-8163-4378-BEE2-53B1A86AF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068033"/>
              </p:ext>
            </p:extLst>
          </p:nvPr>
        </p:nvGraphicFramePr>
        <p:xfrm>
          <a:off x="5916705" y="2343031"/>
          <a:ext cx="2924180" cy="3048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2B4AD07-09A6-4AA1-92A0-BDC34439E058}"/>
              </a:ext>
            </a:extLst>
          </p:cNvPr>
          <p:cNvSpPr/>
          <p:nvPr/>
        </p:nvSpPr>
        <p:spPr>
          <a:xfrm>
            <a:off x="211673" y="2598182"/>
            <a:ext cx="54169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2" indent="-342882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Facilitates cross-Department coordination and collaboration among all USDA agencies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 marL="342882" indent="-342882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Informs policy and program decisions to assure that science informs policy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05FC7E-E06A-4881-ACE1-D534C118134D}"/>
              </a:ext>
            </a:extLst>
          </p:cNvPr>
          <p:cNvSpPr txBox="1">
            <a:spLocks/>
          </p:cNvSpPr>
          <p:nvPr/>
        </p:nvSpPr>
        <p:spPr>
          <a:xfrm>
            <a:off x="211672" y="1200031"/>
            <a:ext cx="89323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USDA Cross-Department Coordination</a:t>
            </a:r>
          </a:p>
        </p:txBody>
      </p:sp>
    </p:spTree>
    <p:extLst>
      <p:ext uri="{BB962C8B-B14F-4D97-AF65-F5344CB8AC3E}">
        <p14:creationId xmlns:p14="http://schemas.microsoft.com/office/powerpoint/2010/main" val="1439675230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1A092B-4A62-4E7A-8F66-E61A0F8F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C99E3-1176-4AE5-801C-29D63F472215}"/>
              </a:ext>
            </a:extLst>
          </p:cNvPr>
          <p:cNvSpPr txBox="1">
            <a:spLocks/>
          </p:cNvSpPr>
          <p:nvPr/>
        </p:nvSpPr>
        <p:spPr>
          <a:xfrm>
            <a:off x="211673" y="1200031"/>
            <a:ext cx="80179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USDA Science Council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BB47B3-2CE8-4E0F-A0F9-425BF26224D2}"/>
              </a:ext>
            </a:extLst>
          </p:cNvPr>
          <p:cNvGrpSpPr/>
          <p:nvPr/>
        </p:nvGrpSpPr>
        <p:grpSpPr>
          <a:xfrm>
            <a:off x="364916" y="2327588"/>
            <a:ext cx="8414167" cy="3417689"/>
            <a:chOff x="462465" y="2718188"/>
            <a:chExt cx="7871389" cy="26756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EC2E9A-FF3E-45D1-B155-9F6800189A9C}"/>
                </a:ext>
              </a:extLst>
            </p:cNvPr>
            <p:cNvGrpSpPr/>
            <p:nvPr/>
          </p:nvGrpSpPr>
          <p:grpSpPr>
            <a:xfrm>
              <a:off x="1870261" y="3911602"/>
              <a:ext cx="1051195" cy="1469010"/>
              <a:chOff x="3915449" y="4072469"/>
              <a:chExt cx="1401593" cy="1958680"/>
            </a:xfrm>
          </p:grpSpPr>
          <p:sp>
            <p:nvSpPr>
              <p:cNvPr id="31" name="Right Arrow 3">
                <a:extLst>
                  <a:ext uri="{FF2B5EF4-FFF2-40B4-BE49-F238E27FC236}">
                    <a16:creationId xmlns:a16="http://schemas.microsoft.com/office/drawing/2014/main" id="{B9DCFB28-0E5C-4C81-96BD-97F47C686921}"/>
                  </a:ext>
                </a:extLst>
              </p:cNvPr>
              <p:cNvSpPr/>
              <p:nvPr/>
            </p:nvSpPr>
            <p:spPr>
              <a:xfrm rot="18722505">
                <a:off x="4544788" y="4425696"/>
                <a:ext cx="1125481" cy="419027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E7E458-7704-4E5A-885A-50A588B45FD5}"/>
                  </a:ext>
                </a:extLst>
              </p:cNvPr>
              <p:cNvSpPr/>
              <p:nvPr/>
            </p:nvSpPr>
            <p:spPr>
              <a:xfrm>
                <a:off x="3915449" y="4417103"/>
                <a:ext cx="1399843" cy="16140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66ADA3-E6BD-49EF-80D1-6A118EA4C759}"/>
                </a:ext>
              </a:extLst>
            </p:cNvPr>
            <p:cNvGrpSpPr/>
            <p:nvPr/>
          </p:nvGrpSpPr>
          <p:grpSpPr>
            <a:xfrm>
              <a:off x="5698082" y="3926148"/>
              <a:ext cx="1116827" cy="1454465"/>
              <a:chOff x="5961165" y="4091863"/>
              <a:chExt cx="1489102" cy="1939286"/>
            </a:xfrm>
          </p:grpSpPr>
          <p:sp>
            <p:nvSpPr>
              <p:cNvPr id="29" name="Right Arrow 27">
                <a:extLst>
                  <a:ext uri="{FF2B5EF4-FFF2-40B4-BE49-F238E27FC236}">
                    <a16:creationId xmlns:a16="http://schemas.microsoft.com/office/drawing/2014/main" id="{72914B98-A7DE-4419-9699-9E03DE3CABF3}"/>
                  </a:ext>
                </a:extLst>
              </p:cNvPr>
              <p:cNvSpPr/>
              <p:nvPr/>
            </p:nvSpPr>
            <p:spPr>
              <a:xfrm rot="13623065">
                <a:off x="5705163" y="4347865"/>
                <a:ext cx="941304" cy="429299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2B60977-5411-432C-BCB8-7B406EC84560}"/>
                  </a:ext>
                </a:extLst>
              </p:cNvPr>
              <p:cNvSpPr/>
              <p:nvPr/>
            </p:nvSpPr>
            <p:spPr>
              <a:xfrm>
                <a:off x="6050424" y="4417103"/>
                <a:ext cx="1399843" cy="16140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B13B50B-EA55-4B96-97DD-9F5A401169FA}"/>
                </a:ext>
              </a:extLst>
            </p:cNvPr>
            <p:cNvGrpSpPr/>
            <p:nvPr/>
          </p:nvGrpSpPr>
          <p:grpSpPr>
            <a:xfrm>
              <a:off x="529141" y="4101730"/>
              <a:ext cx="1344476" cy="1278883"/>
              <a:chOff x="2076669" y="4325972"/>
              <a:chExt cx="1792635" cy="1705177"/>
            </a:xfrm>
          </p:grpSpPr>
          <p:sp>
            <p:nvSpPr>
              <p:cNvPr id="27" name="Right Arrow 26">
                <a:extLst>
                  <a:ext uri="{FF2B5EF4-FFF2-40B4-BE49-F238E27FC236}">
                    <a16:creationId xmlns:a16="http://schemas.microsoft.com/office/drawing/2014/main" id="{2C84AC1E-EEEF-4EC6-BA15-6AF37B0CDDDC}"/>
                  </a:ext>
                </a:extLst>
              </p:cNvPr>
              <p:cNvSpPr/>
              <p:nvPr/>
            </p:nvSpPr>
            <p:spPr>
              <a:xfrm rot="19434993">
                <a:off x="2772832" y="4325972"/>
                <a:ext cx="1096472" cy="477009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6BD6C0-9E4D-4537-85E3-F93C1289CE0B}"/>
                  </a:ext>
                </a:extLst>
              </p:cNvPr>
              <p:cNvSpPr/>
              <p:nvPr/>
            </p:nvSpPr>
            <p:spPr>
              <a:xfrm>
                <a:off x="2076669" y="4405452"/>
                <a:ext cx="1399843" cy="162569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CF8231-7903-46D7-8E3A-703B495814C2}"/>
                </a:ext>
              </a:extLst>
            </p:cNvPr>
            <p:cNvSpPr txBox="1"/>
            <p:nvPr/>
          </p:nvSpPr>
          <p:spPr>
            <a:xfrm>
              <a:off x="462465" y="4393208"/>
              <a:ext cx="1188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</a:rPr>
                <a:t>Education Coordinating Committee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0CEAD5-0022-4F63-B439-6373302CDF3F}"/>
                </a:ext>
              </a:extLst>
            </p:cNvPr>
            <p:cNvSpPr txBox="1"/>
            <p:nvPr/>
          </p:nvSpPr>
          <p:spPr>
            <a:xfrm>
              <a:off x="1870260" y="4524560"/>
              <a:ext cx="114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International Committee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A32D1-665A-403B-90D1-504842EC7536}"/>
                </a:ext>
              </a:extLst>
            </p:cNvPr>
            <p:cNvSpPr txBox="1"/>
            <p:nvPr/>
          </p:nvSpPr>
          <p:spPr>
            <a:xfrm>
              <a:off x="5757958" y="4467806"/>
              <a:ext cx="1050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</a:rPr>
                <a:t>Statistics Committee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7742052-FE77-4DF3-B661-2E3AB73936EB}"/>
                </a:ext>
              </a:extLst>
            </p:cNvPr>
            <p:cNvSpPr/>
            <p:nvPr/>
          </p:nvSpPr>
          <p:spPr>
            <a:xfrm rot="10800000">
              <a:off x="3566065" y="2718188"/>
              <a:ext cx="1425917" cy="1113516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86000">
                  <a:srgbClr val="FFFFFF"/>
                </a:gs>
              </a:gsLst>
              <a:lin ang="58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1395FB6-CD93-44DB-96D9-E589F5471F4D}"/>
                </a:ext>
              </a:extLst>
            </p:cNvPr>
            <p:cNvGrpSpPr/>
            <p:nvPr/>
          </p:nvGrpSpPr>
          <p:grpSpPr>
            <a:xfrm>
              <a:off x="6881477" y="3938986"/>
              <a:ext cx="1452377" cy="1441626"/>
              <a:chOff x="7653325" y="4108981"/>
              <a:chExt cx="1936502" cy="1922168"/>
            </a:xfrm>
          </p:grpSpPr>
          <p:sp>
            <p:nvSpPr>
              <p:cNvPr id="25" name="Right Arrow 25">
                <a:extLst>
                  <a:ext uri="{FF2B5EF4-FFF2-40B4-BE49-F238E27FC236}">
                    <a16:creationId xmlns:a16="http://schemas.microsoft.com/office/drawing/2014/main" id="{4EFD8888-23BB-42E3-B7F6-CBC1278ECB12}"/>
                  </a:ext>
                </a:extLst>
              </p:cNvPr>
              <p:cNvSpPr/>
              <p:nvPr/>
            </p:nvSpPr>
            <p:spPr>
              <a:xfrm rot="13291569">
                <a:off x="7653325" y="4108981"/>
                <a:ext cx="479727" cy="45508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F1E860D-6360-4E89-8764-A631DE336FDD}"/>
                  </a:ext>
                </a:extLst>
              </p:cNvPr>
              <p:cNvSpPr/>
              <p:nvPr/>
            </p:nvSpPr>
            <p:spPr>
              <a:xfrm>
                <a:off x="7988784" y="4405452"/>
                <a:ext cx="1601043" cy="162569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51E0B6-E6D3-49FE-B7B5-5175FD717C19}"/>
                </a:ext>
              </a:extLst>
            </p:cNvPr>
            <p:cNvSpPr txBox="1"/>
            <p:nvPr/>
          </p:nvSpPr>
          <p:spPr>
            <a:xfrm>
              <a:off x="7126003" y="4315378"/>
              <a:ext cx="12007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Joint Committee on Biorisk Management Policy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89EC5F-152C-4645-93A6-AA49153B84A8}"/>
                </a:ext>
              </a:extLst>
            </p:cNvPr>
            <p:cNvSpPr txBox="1"/>
            <p:nvPr/>
          </p:nvSpPr>
          <p:spPr>
            <a:xfrm>
              <a:off x="5062762" y="3039485"/>
              <a:ext cx="2456977" cy="746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OCS convenes the USDA Science Council to further facilitate scientific coordination and collaboration across USDA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70C49FB-B51C-4C11-8D9A-5799A4341502}"/>
                </a:ext>
              </a:extLst>
            </p:cNvPr>
            <p:cNvGrpSpPr/>
            <p:nvPr/>
          </p:nvGrpSpPr>
          <p:grpSpPr>
            <a:xfrm>
              <a:off x="3132278" y="3983853"/>
              <a:ext cx="1143353" cy="1397938"/>
              <a:chOff x="3915449" y="4167232"/>
              <a:chExt cx="1524471" cy="1863917"/>
            </a:xfrm>
          </p:grpSpPr>
          <p:sp>
            <p:nvSpPr>
              <p:cNvPr id="23" name="Right Arrow 21">
                <a:extLst>
                  <a:ext uri="{FF2B5EF4-FFF2-40B4-BE49-F238E27FC236}">
                    <a16:creationId xmlns:a16="http://schemas.microsoft.com/office/drawing/2014/main" id="{CF7E227E-2591-448D-B6DA-CB8769E69913}"/>
                  </a:ext>
                </a:extLst>
              </p:cNvPr>
              <p:cNvSpPr/>
              <p:nvPr/>
            </p:nvSpPr>
            <p:spPr>
              <a:xfrm rot="17247566">
                <a:off x="4934478" y="4253647"/>
                <a:ext cx="591857" cy="419027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FF5B2B8-301B-4469-9ED9-5B5715D1C99A}"/>
                  </a:ext>
                </a:extLst>
              </p:cNvPr>
              <p:cNvSpPr/>
              <p:nvPr/>
            </p:nvSpPr>
            <p:spPr>
              <a:xfrm>
                <a:off x="3915449" y="4417103"/>
                <a:ext cx="1399843" cy="16140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8FDE92-C490-46BD-A18D-544B53CAC171}"/>
                </a:ext>
              </a:extLst>
            </p:cNvPr>
            <p:cNvSpPr txBox="1"/>
            <p:nvPr/>
          </p:nvSpPr>
          <p:spPr>
            <a:xfrm>
              <a:off x="3084652" y="4411436"/>
              <a:ext cx="1163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Emerging Technologies Team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6705171-AADD-4E90-B502-98C592C7A9F8}"/>
                </a:ext>
              </a:extLst>
            </p:cNvPr>
            <p:cNvGrpSpPr/>
            <p:nvPr/>
          </p:nvGrpSpPr>
          <p:grpSpPr>
            <a:xfrm>
              <a:off x="4376627" y="3961400"/>
              <a:ext cx="1148967" cy="1432481"/>
              <a:chOff x="3783336" y="4121174"/>
              <a:chExt cx="1531956" cy="1909975"/>
            </a:xfrm>
          </p:grpSpPr>
          <p:sp>
            <p:nvSpPr>
              <p:cNvPr id="21" name="Right Arrow 30">
                <a:extLst>
                  <a:ext uri="{FF2B5EF4-FFF2-40B4-BE49-F238E27FC236}">
                    <a16:creationId xmlns:a16="http://schemas.microsoft.com/office/drawing/2014/main" id="{48DFA3DF-6A99-4E74-B48E-4E44B9E965FD}"/>
                  </a:ext>
                </a:extLst>
              </p:cNvPr>
              <p:cNvSpPr/>
              <p:nvPr/>
            </p:nvSpPr>
            <p:spPr>
              <a:xfrm rot="14641254">
                <a:off x="3696921" y="4207589"/>
                <a:ext cx="591857" cy="419027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0BA2DB-02DB-4E02-9B00-F3481D71F2CC}"/>
                  </a:ext>
                </a:extLst>
              </p:cNvPr>
              <p:cNvSpPr/>
              <p:nvPr/>
            </p:nvSpPr>
            <p:spPr>
              <a:xfrm>
                <a:off x="3915449" y="4417103"/>
                <a:ext cx="1399843" cy="16140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9FD525-F37E-40B0-BC86-79E5D713B82E}"/>
                </a:ext>
              </a:extLst>
            </p:cNvPr>
            <p:cNvSpPr txBox="1"/>
            <p:nvPr/>
          </p:nvSpPr>
          <p:spPr>
            <a:xfrm>
              <a:off x="4395838" y="4363250"/>
              <a:ext cx="11906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Remote Sensing Coordinating Committee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7246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1A092B-4A62-4E7A-8F66-E61A0F8F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C99E3-1176-4AE5-801C-29D63F472215}"/>
              </a:ext>
            </a:extLst>
          </p:cNvPr>
          <p:cNvSpPr txBox="1">
            <a:spLocks/>
          </p:cNvSpPr>
          <p:nvPr/>
        </p:nvSpPr>
        <p:spPr>
          <a:xfrm>
            <a:off x="211673" y="1200031"/>
            <a:ext cx="80179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Other OCS Coordination:  </a:t>
            </a:r>
          </a:p>
          <a:p>
            <a:pPr algn="l"/>
            <a:r>
              <a:rPr lang="en-US" sz="2500" dirty="0"/>
              <a:t>White House Office of Science and Technology Policy (OSTP)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9E25BFA-1C62-4739-B0A5-16745B721750}"/>
              </a:ext>
            </a:extLst>
          </p:cNvPr>
          <p:cNvSpPr txBox="1">
            <a:spLocks/>
          </p:cNvSpPr>
          <p:nvPr/>
        </p:nvSpPr>
        <p:spPr>
          <a:xfrm>
            <a:off x="211673" y="2343031"/>
            <a:ext cx="8426690" cy="33856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USDA Chief Scientist is the USDA representative on principal committees making up the National Science and Technology Council (NSTC) in OSTP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OCS tracks which USDA employees are representing the Department on National Science and Technology Council entities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OCS coordinates review of NSTC documents requiring Departmental clearance by the Chief Scientist</a:t>
            </a:r>
          </a:p>
        </p:txBody>
      </p:sp>
    </p:spTree>
    <p:extLst>
      <p:ext uri="{BB962C8B-B14F-4D97-AF65-F5344CB8AC3E}">
        <p14:creationId xmlns:p14="http://schemas.microsoft.com/office/powerpoint/2010/main" val="377425995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1A092B-4A62-4E7A-8F66-E61A0F8F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2"/>
          <a:stretch/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C99E3-1176-4AE5-801C-29D63F472215}"/>
              </a:ext>
            </a:extLst>
          </p:cNvPr>
          <p:cNvSpPr txBox="1">
            <a:spLocks/>
          </p:cNvSpPr>
          <p:nvPr/>
        </p:nvSpPr>
        <p:spPr>
          <a:xfrm>
            <a:off x="211673" y="1200031"/>
            <a:ext cx="80179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Other OCS Coordination:  </a:t>
            </a:r>
          </a:p>
          <a:p>
            <a:pPr algn="l"/>
            <a:r>
              <a:rPr lang="en-US" sz="2400" dirty="0"/>
              <a:t>Foundation for Food and Agriculture Research (FFAR)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9E25BFA-1C62-4739-B0A5-16745B721750}"/>
              </a:ext>
            </a:extLst>
          </p:cNvPr>
          <p:cNvSpPr txBox="1">
            <a:spLocks/>
          </p:cNvSpPr>
          <p:nvPr/>
        </p:nvSpPr>
        <p:spPr>
          <a:xfrm>
            <a:off x="211673" y="2343031"/>
            <a:ext cx="8426690" cy="37732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Authorized by Congress as part of the 2014 Farm Bill, the Foundation for Food and Agriculture Research (FFAR) operates as a non-profit corporation leveraging public and private resources to increase the scientific and technological research, innovation, and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FFAR </a:t>
            </a:r>
            <a:r>
              <a:rPr lang="en-US" sz="2000" b="0" i="1" dirty="0"/>
              <a:t>Ex Officio</a:t>
            </a:r>
            <a:r>
              <a:rPr lang="en-US" sz="2000" b="0" dirty="0"/>
              <a:t> Board Members include Secretary Perdue, ARS Administrator Dr. Jacobs-Young, and NIFA Director Dr.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The REE Under Secretary is delegated by the Secretary to lead the USDA review of proposed FFAR activities to ensure that the FFAR’s work complements, rather than duplicates, USDA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OCS coordinates review of FFAR proposals for program areas and requests for funding to ensure activities are complementary to USDA activities</a:t>
            </a:r>
          </a:p>
        </p:txBody>
      </p:sp>
    </p:spTree>
    <p:extLst>
      <p:ext uri="{BB962C8B-B14F-4D97-AF65-F5344CB8AC3E}">
        <p14:creationId xmlns:p14="http://schemas.microsoft.com/office/powerpoint/2010/main" val="3072359725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CS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7397</TotalTime>
  <Words>1148</Words>
  <Application>Microsoft Office PowerPoint</Application>
  <PresentationFormat>On-screen Show (4:3)</PresentationFormat>
  <Paragraphs>149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Wingdings</vt:lpstr>
      <vt:lpstr>OCS Theme</vt:lpstr>
      <vt:lpstr>PowerPoint Presentation</vt:lpstr>
      <vt:lpstr>PowerPoint Presentation</vt:lpstr>
      <vt:lpstr>PowerPoint Presentation</vt:lpstr>
      <vt:lpstr>PowerPoint Presentation</vt:lpstr>
      <vt:lpstr>OCS Staff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the Chief Scientist PPT</dc:title>
  <dc:creator>Justice Wright</dc:creator>
  <cp:lastModifiedBy>Wright, Justice - OSEC</cp:lastModifiedBy>
  <cp:revision>438</cp:revision>
  <cp:lastPrinted>2018-02-27T17:28:01Z</cp:lastPrinted>
  <dcterms:created xsi:type="dcterms:W3CDTF">2013-08-26T19:00:02Z</dcterms:created>
  <dcterms:modified xsi:type="dcterms:W3CDTF">2019-06-05T13:56:57Z</dcterms:modified>
</cp:coreProperties>
</file>