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34" r:id="rId3"/>
    <p:sldId id="310" r:id="rId4"/>
    <p:sldId id="343" r:id="rId5"/>
    <p:sldId id="336" r:id="rId6"/>
    <p:sldId id="313" r:id="rId7"/>
    <p:sldId id="258" r:id="rId8"/>
    <p:sldId id="352" r:id="rId9"/>
    <p:sldId id="315" r:id="rId10"/>
    <p:sldId id="316" r:id="rId11"/>
    <p:sldId id="331" r:id="rId12"/>
    <p:sldId id="332" r:id="rId13"/>
    <p:sldId id="303" r:id="rId14"/>
    <p:sldId id="348" r:id="rId15"/>
    <p:sldId id="349" r:id="rId16"/>
    <p:sldId id="340" r:id="rId17"/>
    <p:sldId id="274" r:id="rId18"/>
    <p:sldId id="346" r:id="rId19"/>
    <p:sldId id="347" r:id="rId20"/>
    <p:sldId id="351" r:id="rId21"/>
    <p:sldId id="350" r:id="rId22"/>
    <p:sldId id="260" r:id="rId23"/>
  </p:sldIdLst>
  <p:sldSz cx="12192000" cy="6858000"/>
  <p:notesSz cx="6858000" cy="9144000"/>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07" autoAdjust="0"/>
    <p:restoredTop sz="52580" autoAdjust="0"/>
  </p:normalViewPr>
  <p:slideViewPr>
    <p:cSldViewPr snapToGrid="0">
      <p:cViewPr varScale="1">
        <p:scale>
          <a:sx n="60" d="100"/>
          <a:sy n="60" d="100"/>
        </p:scale>
        <p:origin x="231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05996-DE6F-4708-B090-A25D21BF8496}" type="datetimeFigureOut">
              <a:rPr lang="en-US" smtClean="0"/>
              <a:t>10/22/2019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7D805-8E92-44C1-BD09-D8F1E38BEC48}" type="slidenum">
              <a:rPr lang="en-US" smtClean="0"/>
              <a:t>‹#›</a:t>
            </a:fld>
            <a:endParaRPr lang="en-US"/>
          </a:p>
        </p:txBody>
      </p:sp>
    </p:spTree>
    <p:extLst>
      <p:ext uri="{BB962C8B-B14F-4D97-AF65-F5344CB8AC3E}">
        <p14:creationId xmlns:p14="http://schemas.microsoft.com/office/powerpoint/2010/main" val="369161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7D805-8E92-44C1-BD09-D8F1E38BEC48}" type="slidenum">
              <a:rPr lang="en-US" smtClean="0"/>
              <a:t>1</a:t>
            </a:fld>
            <a:endParaRPr lang="en-US"/>
          </a:p>
        </p:txBody>
      </p:sp>
    </p:spTree>
    <p:extLst>
      <p:ext uri="{BB962C8B-B14F-4D97-AF65-F5344CB8AC3E}">
        <p14:creationId xmlns:p14="http://schemas.microsoft.com/office/powerpoint/2010/main" val="382332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dirty="0" smtClean="0">
                <a:solidFill>
                  <a:srgbClr val="000000"/>
                </a:solidFill>
              </a:rPr>
              <a:t>However, our negotiations with Elsevier also had a second goal, of containing costs, and it was around this goal that we were unable to find common ground.  </a:t>
            </a:r>
          </a:p>
          <a:p>
            <a:pPr marL="0" lvl="0" indent="0" algn="l" rtl="0">
              <a:lnSpc>
                <a:spcPct val="115000"/>
              </a:lnSpc>
              <a:spcBef>
                <a:spcPts val="0"/>
              </a:spcBef>
              <a:spcAft>
                <a:spcPts val="0"/>
              </a:spcAft>
              <a:buNone/>
            </a:pPr>
            <a:endParaRPr lang="en-US" dirty="0" smtClean="0">
              <a:solidFill>
                <a:srgbClr val="000000"/>
              </a:solidFill>
            </a:endParaRPr>
          </a:p>
          <a:p>
            <a:pPr marL="0" lvl="0" indent="0" algn="l" rtl="0">
              <a:lnSpc>
                <a:spcPct val="115000"/>
              </a:lnSpc>
              <a:spcBef>
                <a:spcPts val="0"/>
              </a:spcBef>
              <a:spcAft>
                <a:spcPts val="0"/>
              </a:spcAft>
              <a:buNone/>
            </a:pPr>
            <a:r>
              <a:rPr lang="en-US" dirty="0" smtClean="0">
                <a:solidFill>
                  <a:srgbClr val="000000"/>
                </a:solidFill>
              </a:rPr>
              <a:t>You may be aware that Elsevier’s price increases have greatly outpaced inflation over the years and the University is paying unsustainably high prices for journal articles -- which are, in many cases, written by our own faculty.   The Academic Senate agreed that Elsevier’s proposed terms were unacceptable and that  UC should spend taxpayer money responsibly when entering into agreements with commercial publishers. </a:t>
            </a:r>
          </a:p>
          <a:p>
            <a:pPr marL="0" lvl="0" indent="0" algn="l" rtl="0">
              <a:lnSpc>
                <a:spcPct val="115000"/>
              </a:lnSpc>
              <a:spcBef>
                <a:spcPts val="0"/>
              </a:spcBef>
              <a:spcAft>
                <a:spcPts val="0"/>
              </a:spcAft>
              <a:buNone/>
            </a:pPr>
            <a:endParaRPr lang="en-US" dirty="0" smtClean="0">
              <a:solidFill>
                <a:srgbClr val="000000"/>
              </a:solidFill>
            </a:endParaRPr>
          </a:p>
          <a:p>
            <a:pPr marL="0" lvl="0" indent="0" algn="l" rtl="0">
              <a:lnSpc>
                <a:spcPct val="115000"/>
              </a:lnSpc>
              <a:spcBef>
                <a:spcPts val="0"/>
              </a:spcBef>
              <a:spcAft>
                <a:spcPts val="0"/>
              </a:spcAft>
              <a:buNone/>
            </a:pPr>
            <a:r>
              <a:rPr lang="en-US" dirty="0" smtClean="0">
                <a:solidFill>
                  <a:srgbClr val="000000"/>
                </a:solidFill>
              </a:rPr>
              <a:t>The terms of Elsevier’s final proposal to the University included no cap on the total the University might pay overall, which could soar to an additional 10 million dollars per year in addition to the 11 million dollars per year that the Libraries paid last year in subscription costs.    </a:t>
            </a:r>
          </a:p>
          <a:p>
            <a:pPr marL="0" lvl="0" indent="0" algn="l" rtl="0">
              <a:lnSpc>
                <a:spcPct val="115000"/>
              </a:lnSpc>
              <a:spcBef>
                <a:spcPts val="0"/>
              </a:spcBef>
              <a:spcAft>
                <a:spcPts val="0"/>
              </a:spcAft>
              <a:buNone/>
            </a:pPr>
            <a:endParaRPr lang="en-US" dirty="0" smtClean="0">
              <a:solidFill>
                <a:srgbClr val="000000"/>
              </a:solidFill>
            </a:endParaRPr>
          </a:p>
          <a:p>
            <a:pPr marL="0" lvl="0" indent="0" algn="l" rtl="0">
              <a:lnSpc>
                <a:spcPct val="115000"/>
              </a:lnSpc>
              <a:spcBef>
                <a:spcPts val="0"/>
              </a:spcBef>
              <a:spcAft>
                <a:spcPts val="0"/>
              </a:spcAft>
              <a:buNone/>
            </a:pPr>
            <a:r>
              <a:rPr lang="en-US" dirty="0" smtClean="0">
                <a:solidFill>
                  <a:srgbClr val="000000"/>
                </a:solidFill>
              </a:rPr>
              <a:t>The Elsevier proposal also included terms that would have disallowed the Library from sharing the costs of article fees for researchers without the funds to pay them, and it excluded some of the most high profile journals from being eligible for our open access terms.   </a:t>
            </a:r>
          </a:p>
          <a:p>
            <a:pPr marL="0" lvl="0" indent="0" algn="l" rtl="0">
              <a:lnSpc>
                <a:spcPct val="115000"/>
              </a:lnSpc>
              <a:spcBef>
                <a:spcPts val="0"/>
              </a:spcBef>
              <a:spcAft>
                <a:spcPts val="0"/>
              </a:spcAft>
              <a:buNone/>
            </a:pPr>
            <a:endParaRPr lang="en-US" dirty="0" smtClean="0">
              <a:solidFill>
                <a:srgbClr val="000000"/>
              </a:solidFill>
            </a:endParaRPr>
          </a:p>
          <a:p>
            <a:pPr marL="0" lvl="0" indent="0" algn="l" rtl="0">
              <a:lnSpc>
                <a:spcPct val="115000"/>
              </a:lnSpc>
              <a:spcBef>
                <a:spcPts val="0"/>
              </a:spcBef>
              <a:spcAft>
                <a:spcPts val="0"/>
              </a:spcAft>
              <a:buNone/>
            </a:pPr>
            <a:r>
              <a:rPr lang="en-US" dirty="0" smtClean="0">
                <a:solidFill>
                  <a:srgbClr val="000000"/>
                </a:solidFill>
              </a:rPr>
              <a:t>We have been stalled in negotiations since the end of February 2019.  The University remains  hopeful that Elsevier will be willing to address that address the concerns we have raised with them, and we have communicated to Elsevier the kinds of changes we would need to see in such a proposal.   </a:t>
            </a:r>
          </a:p>
          <a:p>
            <a:pPr marL="0" lvl="0" indent="0" algn="l" rtl="0">
              <a:lnSpc>
                <a:spcPct val="115000"/>
              </a:lnSpc>
              <a:spcBef>
                <a:spcPts val="0"/>
              </a:spcBef>
              <a:spcAft>
                <a:spcPts val="0"/>
              </a:spcAft>
              <a:buNone/>
            </a:pPr>
            <a:endParaRPr lang="en-US"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00F7D805-8E92-44C1-BD09-D8F1E38BEC48}" type="slidenum">
              <a:rPr lang="en-US" smtClean="0"/>
              <a:t>11</a:t>
            </a:fld>
            <a:endParaRPr lang="en-US"/>
          </a:p>
        </p:txBody>
      </p:sp>
    </p:spTree>
    <p:extLst>
      <p:ext uri="{BB962C8B-B14F-4D97-AF65-F5344CB8AC3E}">
        <p14:creationId xmlns:p14="http://schemas.microsoft.com/office/powerpoint/2010/main" val="2257655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7500" algn="l" rtl="0">
              <a:spcBef>
                <a:spcPts val="0"/>
              </a:spcBef>
              <a:spcAft>
                <a:spcPts val="0"/>
              </a:spcAft>
              <a:buSzPts val="1400"/>
              <a:buChar char="●"/>
            </a:pPr>
            <a:r>
              <a:rPr lang="en-US" dirty="0" smtClean="0"/>
              <a:t>There have been no negotiating sessions since negotiations broke down earlier this year.</a:t>
            </a:r>
          </a:p>
          <a:p>
            <a:pPr marL="457200" lvl="0" indent="-317500" algn="l" rtl="0">
              <a:spcBef>
                <a:spcPts val="0"/>
              </a:spcBef>
              <a:spcAft>
                <a:spcPts val="0"/>
              </a:spcAft>
              <a:buSzPts val="1400"/>
              <a:buChar char="●"/>
            </a:pPr>
            <a:r>
              <a:rPr lang="en-US" dirty="0" smtClean="0"/>
              <a:t>However, when members of UC’s negotiating team have bumped into Elsevier’s negotiators, at conferences for example, the interactions have reportedly remained cordial and both sides continue to express a desire to find a way forward.</a:t>
            </a:r>
          </a:p>
          <a:p>
            <a:pPr marL="457200" lvl="0" indent="-317500" algn="l" rtl="0">
              <a:spcBef>
                <a:spcPts val="0"/>
              </a:spcBef>
              <a:spcAft>
                <a:spcPts val="0"/>
              </a:spcAft>
              <a:buSzPts val="1400"/>
              <a:buChar char="●"/>
            </a:pPr>
            <a:r>
              <a:rPr lang="en-US" dirty="0" smtClean="0"/>
              <a:t>There has also been an extensive amount of discussion of the situation in the mainstream and higher </a:t>
            </a:r>
            <a:r>
              <a:rPr lang="en-US" dirty="0" err="1" smtClean="0"/>
              <a:t>ed</a:t>
            </a:r>
            <a:r>
              <a:rPr lang="en-US" dirty="0" smtClean="0"/>
              <a:t> media, with details that don’t always line up. </a:t>
            </a:r>
          </a:p>
          <a:p>
            <a:pPr marL="914400" lvl="1" indent="-317500" algn="l" rtl="0">
              <a:spcBef>
                <a:spcPts val="0"/>
              </a:spcBef>
              <a:spcAft>
                <a:spcPts val="0"/>
              </a:spcAft>
              <a:buSzPts val="1400"/>
              <a:buChar char="○"/>
            </a:pPr>
            <a:r>
              <a:rPr lang="en-US" dirty="0" smtClean="0"/>
              <a:t>The UC team has been working hard to clarify these areas of confusion. </a:t>
            </a:r>
          </a:p>
          <a:p>
            <a:pPr marL="914400" lvl="1" indent="-317500" algn="l" rtl="0">
              <a:spcBef>
                <a:spcPts val="0"/>
              </a:spcBef>
              <a:spcAft>
                <a:spcPts val="0"/>
              </a:spcAft>
              <a:buSzPts val="1400"/>
              <a:buChar char="○"/>
            </a:pPr>
            <a:r>
              <a:rPr lang="en-US" dirty="0" smtClean="0"/>
              <a:t>The UC’s Office of Scholarly Communication has published a rich trove of information, including:</a:t>
            </a:r>
          </a:p>
          <a:p>
            <a:pPr marL="1371600" lvl="2" indent="-317500" algn="l" rtl="0">
              <a:spcBef>
                <a:spcPts val="0"/>
              </a:spcBef>
              <a:spcAft>
                <a:spcPts val="0"/>
              </a:spcAft>
              <a:buSzPts val="1400"/>
              <a:buChar char="■"/>
            </a:pPr>
            <a:r>
              <a:rPr lang="en-US" dirty="0" smtClean="0"/>
              <a:t>an open statement on why UC walked away from the negotiations earlier this year</a:t>
            </a:r>
          </a:p>
          <a:p>
            <a:pPr marL="1371600" lvl="2" indent="-317500" algn="l" rtl="0">
              <a:spcBef>
                <a:spcPts val="0"/>
              </a:spcBef>
              <a:spcAft>
                <a:spcPts val="0"/>
              </a:spcAft>
              <a:buSzPts val="1400"/>
              <a:buChar char="■"/>
            </a:pPr>
            <a:r>
              <a:rPr lang="en-US" dirty="0" smtClean="0"/>
              <a:t>a fact-check that corrects some of the misleading statements Elsevier has been making in the media and on their own webpage</a:t>
            </a:r>
          </a:p>
          <a:p>
            <a:pPr marL="1371600" lvl="2" indent="-317500" algn="l" rtl="0">
              <a:spcBef>
                <a:spcPts val="0"/>
              </a:spcBef>
              <a:spcAft>
                <a:spcPts val="0"/>
              </a:spcAft>
              <a:buSzPts val="1400"/>
              <a:buChar char="■"/>
            </a:pPr>
            <a:r>
              <a:rPr lang="en-US" dirty="0" smtClean="0"/>
              <a:t>and a lengthy FAQ.</a:t>
            </a:r>
          </a:p>
          <a:p>
            <a:endParaRPr lang="en-US" dirty="0"/>
          </a:p>
        </p:txBody>
      </p:sp>
      <p:sp>
        <p:nvSpPr>
          <p:cNvPr id="4" name="Slide Number Placeholder 3"/>
          <p:cNvSpPr>
            <a:spLocks noGrp="1"/>
          </p:cNvSpPr>
          <p:nvPr>
            <p:ph type="sldNum" sz="quarter" idx="10"/>
          </p:nvPr>
        </p:nvSpPr>
        <p:spPr/>
        <p:txBody>
          <a:bodyPr/>
          <a:lstStyle/>
          <a:p>
            <a:fld id="{00F7D805-8E92-44C1-BD09-D8F1E38BEC48}" type="slidenum">
              <a:rPr lang="en-US" smtClean="0"/>
              <a:t>12</a:t>
            </a:fld>
            <a:endParaRPr lang="en-US"/>
          </a:p>
        </p:txBody>
      </p:sp>
    </p:spTree>
    <p:extLst>
      <p:ext uri="{BB962C8B-B14F-4D97-AF65-F5344CB8AC3E}">
        <p14:creationId xmlns:p14="http://schemas.microsoft.com/office/powerpoint/2010/main" val="2343492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3f0fcda2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3f0fcda21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t>Elsevier has discontinued UC’s access to:</a:t>
            </a:r>
            <a:endParaRPr sz="1100"/>
          </a:p>
          <a:p>
            <a:pPr marL="457200" lvl="0" indent="-298450" algn="l" rtl="0">
              <a:spcBef>
                <a:spcPts val="0"/>
              </a:spcBef>
              <a:spcAft>
                <a:spcPts val="0"/>
              </a:spcAft>
              <a:buSzPts val="1100"/>
              <a:buChar char="●"/>
            </a:pPr>
            <a:r>
              <a:rPr lang="en-US" sz="1100"/>
              <a:t>All articles with a 2019 publish date</a:t>
            </a:r>
            <a:endParaRPr sz="1100"/>
          </a:p>
          <a:p>
            <a:pPr marL="457200" lvl="0" indent="-298450" algn="l" rtl="0">
              <a:spcBef>
                <a:spcPts val="0"/>
              </a:spcBef>
              <a:spcAft>
                <a:spcPts val="0"/>
              </a:spcAft>
              <a:buSzPts val="1100"/>
              <a:buChar char="●"/>
            </a:pPr>
            <a:r>
              <a:rPr lang="en-US" sz="1100"/>
              <a:t>Older articles in </a:t>
            </a:r>
            <a:r>
              <a:rPr lang="en-US" sz="1100">
                <a:highlight>
                  <a:srgbClr val="F3F3F3"/>
                </a:highlight>
              </a:rPr>
              <a:t>certain journals</a:t>
            </a:r>
            <a:r>
              <a:rPr lang="en-US" sz="1100">
                <a:solidFill>
                  <a:srgbClr val="000000"/>
                </a:solidFill>
                <a:highlight>
                  <a:srgbClr val="F3F3F3"/>
                </a:highlight>
              </a:rPr>
              <a:t> for which the UC’s prior contract did not include permanent access</a:t>
            </a:r>
            <a:endParaRPr sz="1100">
              <a:solidFill>
                <a:srgbClr val="000000"/>
              </a:solidFill>
              <a:highlight>
                <a:srgbClr val="F3F3F3"/>
              </a:highlight>
            </a:endParaRPr>
          </a:p>
          <a:p>
            <a:pPr marL="0" lvl="0" indent="0" algn="l" rtl="0">
              <a:spcBef>
                <a:spcPts val="0"/>
              </a:spcBef>
              <a:spcAft>
                <a:spcPts val="0"/>
              </a:spcAft>
              <a:buNone/>
            </a:pPr>
            <a:endParaRPr sz="1100">
              <a:solidFill>
                <a:srgbClr val="000000"/>
              </a:solidFill>
              <a:highlight>
                <a:srgbClr val="F3F3F3"/>
              </a:highlight>
            </a:endParaRPr>
          </a:p>
          <a:p>
            <a:pPr marL="0" lvl="0" indent="0" algn="l" rtl="0">
              <a:lnSpc>
                <a:spcPct val="100000"/>
              </a:lnSpc>
              <a:spcBef>
                <a:spcPts val="0"/>
              </a:spcBef>
              <a:spcAft>
                <a:spcPts val="0"/>
              </a:spcAft>
              <a:buNone/>
            </a:pPr>
            <a:r>
              <a:rPr lang="en-US">
                <a:solidFill>
                  <a:srgbClr val="000000"/>
                </a:solidFill>
                <a:highlight>
                  <a:srgbClr val="F3F3F3"/>
                </a:highlight>
              </a:rPr>
              <a:t>But you can still access the following content in the same way you always have:</a:t>
            </a:r>
            <a:endParaRPr>
              <a:solidFill>
                <a:srgbClr val="000000"/>
              </a:solidFill>
              <a:highlight>
                <a:srgbClr val="F3F3F3"/>
              </a:highlight>
            </a:endParaRPr>
          </a:p>
          <a:p>
            <a:pPr marL="596900" marR="279400" lvl="0" indent="-304800" algn="l" rtl="0">
              <a:lnSpc>
                <a:spcPct val="100000"/>
              </a:lnSpc>
              <a:spcBef>
                <a:spcPts val="0"/>
              </a:spcBef>
              <a:spcAft>
                <a:spcPts val="0"/>
              </a:spcAft>
              <a:buSzPts val="1200"/>
              <a:buChar char="●"/>
            </a:pPr>
            <a:r>
              <a:rPr lang="en-US" b="1">
                <a:solidFill>
                  <a:srgbClr val="000000"/>
                </a:solidFill>
                <a:highlight>
                  <a:srgbClr val="F3F3F3"/>
                </a:highlight>
              </a:rPr>
              <a:t>Most Elsevier articles published in 2018 or earlier: </a:t>
            </a:r>
            <a:r>
              <a:rPr lang="en-US">
                <a:solidFill>
                  <a:srgbClr val="000000"/>
                </a:solidFill>
                <a:highlight>
                  <a:srgbClr val="F3F3F3"/>
                </a:highlight>
              </a:rPr>
              <a:t>You will still be able to access the full text of many articles via ScienceDirect because UC’s prior contracts included permanent access to previously published content in most Elsevier journals.</a:t>
            </a:r>
            <a:endParaRPr>
              <a:solidFill>
                <a:srgbClr val="000000"/>
              </a:solidFill>
              <a:highlight>
                <a:srgbClr val="F3F3F3"/>
              </a:highlight>
            </a:endParaRPr>
          </a:p>
          <a:p>
            <a:pPr marL="596900" marR="279400" lvl="0" indent="-304800" algn="l" rtl="0">
              <a:lnSpc>
                <a:spcPct val="100000"/>
              </a:lnSpc>
              <a:spcBef>
                <a:spcPts val="0"/>
              </a:spcBef>
              <a:spcAft>
                <a:spcPts val="0"/>
              </a:spcAft>
              <a:buSzPts val="1200"/>
              <a:buChar char="●"/>
            </a:pPr>
            <a:r>
              <a:rPr lang="en-US" b="1">
                <a:solidFill>
                  <a:srgbClr val="000000"/>
                </a:solidFill>
                <a:highlight>
                  <a:srgbClr val="F3F3F3"/>
                </a:highlight>
              </a:rPr>
              <a:t>Open access articles:</a:t>
            </a:r>
            <a:r>
              <a:rPr lang="en-US">
                <a:solidFill>
                  <a:srgbClr val="000000"/>
                </a:solidFill>
                <a:highlight>
                  <a:srgbClr val="F3F3F3"/>
                </a:highlight>
              </a:rPr>
              <a:t> If the author paid the article processing charge to make their article open access, the article you’re seeking may be available from the journal’s website -- so it’s always worth checking, even if you know it was published in 2019. </a:t>
            </a:r>
            <a:endParaRPr>
              <a:solidFill>
                <a:srgbClr val="000000"/>
              </a:solidFill>
              <a:highlight>
                <a:srgbClr val="F3F3F3"/>
              </a:highlight>
            </a:endParaRPr>
          </a:p>
          <a:p>
            <a:pPr marL="596900" marR="279400" lvl="0" indent="-304800" algn="l" rtl="0">
              <a:lnSpc>
                <a:spcPct val="100000"/>
              </a:lnSpc>
              <a:spcBef>
                <a:spcPts val="0"/>
              </a:spcBef>
              <a:spcAft>
                <a:spcPts val="0"/>
              </a:spcAft>
              <a:buSzPts val="1200"/>
              <a:buFont typeface="Calibri"/>
              <a:buChar char="●"/>
            </a:pPr>
            <a:r>
              <a:rPr lang="en-US" b="1">
                <a:solidFill>
                  <a:srgbClr val="000000"/>
                </a:solidFill>
                <a:highlight>
                  <a:srgbClr val="F3F3F3"/>
                </a:highlight>
              </a:rPr>
              <a:t>Elsevier e-books and other products </a:t>
            </a:r>
            <a:r>
              <a:rPr lang="en-US">
                <a:solidFill>
                  <a:srgbClr val="000000"/>
                </a:solidFill>
                <a:highlight>
                  <a:srgbClr val="F3F3F3"/>
                </a:highlight>
              </a:rPr>
              <a:t>licensed by the UC (e.g., Compendex, Reaxys, INSPEC) or by &lt;&lt;your local campus&gt;&gt; are covered under separate contracts and remain available as before.</a:t>
            </a:r>
            <a:endParaRPr sz="1300">
              <a:solidFill>
                <a:srgbClr val="000000"/>
              </a:solidFill>
              <a:highlight>
                <a:srgbClr val="F3F3F3"/>
              </a:highlight>
              <a:latin typeface="Arial"/>
              <a:ea typeface="Arial"/>
              <a:cs typeface="Arial"/>
              <a:sym typeface="Arial"/>
            </a:endParaRPr>
          </a:p>
        </p:txBody>
      </p:sp>
      <p:sp>
        <p:nvSpPr>
          <p:cNvPr id="157" name="Google Shape;157;g63f0fcda21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2871458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To support you as best we can, the UC Davis Library has added service hours on the weekends and on weekday evenings so that we can process article requests.  These extended hours will continue through the summer and until an agreement with Elsevier may be reached.  We have also entered into new agreements with other research libraries and medical libraries to get accelerated delivery service with a one business day turnaround.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For articles needed urgently for patient care or for an imminent grant deadline, the Library can also purchase articles for you through a commercial delivery service -- the Library will absorb these costs.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For those of you who prefer to try finding articles yourself, we have also posted some tips on our website that you may find helpful.   Our website address will be on the next slide.   </a:t>
            </a:r>
          </a:p>
          <a:p>
            <a:endParaRPr lang="en-US" dirty="0"/>
          </a:p>
        </p:txBody>
      </p:sp>
      <p:sp>
        <p:nvSpPr>
          <p:cNvPr id="4" name="Slide Number Placeholder 3"/>
          <p:cNvSpPr>
            <a:spLocks noGrp="1"/>
          </p:cNvSpPr>
          <p:nvPr>
            <p:ph type="sldNum" sz="quarter" idx="10"/>
          </p:nvPr>
        </p:nvSpPr>
        <p:spPr/>
        <p:txBody>
          <a:bodyPr/>
          <a:lstStyle/>
          <a:p>
            <a:fld id="{00F7D805-8E92-44C1-BD09-D8F1E38BEC48}" type="slidenum">
              <a:rPr lang="en-US" smtClean="0"/>
              <a:t>14</a:t>
            </a:fld>
            <a:endParaRPr lang="en-US"/>
          </a:p>
        </p:txBody>
      </p:sp>
    </p:spTree>
    <p:extLst>
      <p:ext uri="{BB962C8B-B14F-4D97-AF65-F5344CB8AC3E}">
        <p14:creationId xmlns:p14="http://schemas.microsoft.com/office/powerpoint/2010/main" val="3329322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dirty="0" smtClean="0">
                <a:solidFill>
                  <a:srgbClr val="000000"/>
                </a:solidFill>
              </a:rPr>
              <a:t>The University is now out of contract for Elsevier’s journals, although other Elsevier products such as </a:t>
            </a:r>
            <a:r>
              <a:rPr lang="en-US" dirty="0" err="1" smtClean="0">
                <a:solidFill>
                  <a:srgbClr val="000000"/>
                </a:solidFill>
              </a:rPr>
              <a:t>ebooks</a:t>
            </a:r>
            <a:r>
              <a:rPr lang="en-US" dirty="0" smtClean="0">
                <a:solidFill>
                  <a:srgbClr val="000000"/>
                </a:solidFill>
              </a:rPr>
              <a:t> and Scopus are under different contracts and remain available.   </a:t>
            </a:r>
          </a:p>
          <a:p>
            <a:pPr marL="0" lvl="0" indent="0" algn="l" rtl="0">
              <a:lnSpc>
                <a:spcPct val="115000"/>
              </a:lnSpc>
              <a:spcBef>
                <a:spcPts val="0"/>
              </a:spcBef>
              <a:spcAft>
                <a:spcPts val="0"/>
              </a:spcAft>
              <a:buNone/>
            </a:pPr>
            <a:endParaRPr lang="en-US" dirty="0" smtClean="0">
              <a:solidFill>
                <a:srgbClr val="000000"/>
              </a:solidFill>
            </a:endParaRPr>
          </a:p>
          <a:p>
            <a:pPr marL="0" lvl="0" indent="0" algn="l" rtl="0">
              <a:lnSpc>
                <a:spcPct val="115000"/>
              </a:lnSpc>
              <a:spcBef>
                <a:spcPts val="0"/>
              </a:spcBef>
              <a:spcAft>
                <a:spcPts val="0"/>
              </a:spcAft>
              <a:buNone/>
            </a:pPr>
            <a:r>
              <a:rPr lang="en-US" dirty="0" smtClean="0">
                <a:solidFill>
                  <a:srgbClr val="000000"/>
                </a:solidFill>
              </a:rPr>
              <a:t>This is not as dire as it may sound at first -- the University owns permanent access to articles published through 2018 for many journals -- in fact, we own 86% of the articles we had been licensing, which represents 95% of the University’s usage.   Articles that we own will still be available to the campus users via </a:t>
            </a:r>
            <a:r>
              <a:rPr lang="en-US" dirty="0" err="1" smtClean="0">
                <a:solidFill>
                  <a:srgbClr val="000000"/>
                </a:solidFill>
              </a:rPr>
              <a:t>ScienceDirect</a:t>
            </a:r>
            <a:r>
              <a:rPr lang="en-US" dirty="0" smtClean="0">
                <a:solidFill>
                  <a:srgbClr val="000000"/>
                </a:solidFill>
              </a:rPr>
              <a:t>.   </a:t>
            </a:r>
          </a:p>
          <a:p>
            <a:pPr marL="0" lvl="0" indent="0" algn="l" rtl="0">
              <a:lnSpc>
                <a:spcPct val="115000"/>
              </a:lnSpc>
              <a:spcBef>
                <a:spcPts val="0"/>
              </a:spcBef>
              <a:spcAft>
                <a:spcPts val="0"/>
              </a:spcAft>
              <a:buNone/>
            </a:pPr>
            <a:endParaRPr lang="en-US" dirty="0" smtClean="0">
              <a:solidFill>
                <a:srgbClr val="000000"/>
              </a:solidFill>
            </a:endParaRPr>
          </a:p>
          <a:p>
            <a:pPr marL="0" lvl="0" indent="0" algn="l" rtl="0">
              <a:lnSpc>
                <a:spcPct val="115000"/>
              </a:lnSpc>
              <a:spcBef>
                <a:spcPts val="0"/>
              </a:spcBef>
              <a:spcAft>
                <a:spcPts val="0"/>
              </a:spcAft>
              <a:buNone/>
            </a:pPr>
            <a:r>
              <a:rPr lang="en-US" dirty="0" smtClean="0">
                <a:solidFill>
                  <a:srgbClr val="000000"/>
                </a:solidFill>
              </a:rPr>
              <a:t>For articles published in 2019 and beyond, and for articles from those journals where the University does not own the </a:t>
            </a:r>
            <a:r>
              <a:rPr lang="en-US" dirty="0" err="1" smtClean="0">
                <a:solidFill>
                  <a:srgbClr val="000000"/>
                </a:solidFill>
              </a:rPr>
              <a:t>backfiles</a:t>
            </a:r>
            <a:r>
              <a:rPr lang="en-US" dirty="0" smtClean="0">
                <a:solidFill>
                  <a:srgbClr val="000000"/>
                </a:solidFill>
              </a:rPr>
              <a:t>, the Library will support all of our users in getting access to the articles needed for the clinical, research, and instruction needs of the campus community.   </a:t>
            </a:r>
          </a:p>
          <a:p>
            <a:endParaRPr lang="en-US" dirty="0"/>
          </a:p>
        </p:txBody>
      </p:sp>
      <p:sp>
        <p:nvSpPr>
          <p:cNvPr id="4" name="Slide Number Placeholder 3"/>
          <p:cNvSpPr>
            <a:spLocks noGrp="1"/>
          </p:cNvSpPr>
          <p:nvPr>
            <p:ph type="sldNum" sz="quarter" idx="10"/>
          </p:nvPr>
        </p:nvSpPr>
        <p:spPr/>
        <p:txBody>
          <a:bodyPr/>
          <a:lstStyle/>
          <a:p>
            <a:fld id="{00F7D805-8E92-44C1-BD09-D8F1E38BEC48}" type="slidenum">
              <a:rPr lang="en-US" smtClean="0"/>
              <a:t>15</a:t>
            </a:fld>
            <a:endParaRPr lang="en-US"/>
          </a:p>
        </p:txBody>
      </p:sp>
    </p:spTree>
    <p:extLst>
      <p:ext uri="{BB962C8B-B14F-4D97-AF65-F5344CB8AC3E}">
        <p14:creationId xmlns:p14="http://schemas.microsoft.com/office/powerpoint/2010/main" val="2314832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Overall, there have been surprisingly few complaints about the loss of 2019 content. On the contrary, we’ve seen a good bit of anecdotal  evidence on social media that our faculty, on their own initiative, our now withholding their labor from Elsevier. And there are also a number of more formal efforts to organize the </a:t>
            </a:r>
            <a:r>
              <a:rPr lang="en-US" dirty="0" err="1" smtClean="0"/>
              <a:t>whithholding</a:t>
            </a:r>
            <a:r>
              <a:rPr lang="en-US" dirty="0" smtClean="0"/>
              <a:t> of labor, as in the example of 30 cell press editors who have suspended their editorial duties. Just to be abundantly clear: the UC libraries had nothing to do with any of these boycotts. These are grassroots faculty efforts.</a:t>
            </a:r>
            <a:endParaRPr lang="en-US" dirty="0"/>
          </a:p>
        </p:txBody>
      </p:sp>
      <p:sp>
        <p:nvSpPr>
          <p:cNvPr id="4" name="Slide Number Placeholder 3"/>
          <p:cNvSpPr>
            <a:spLocks noGrp="1"/>
          </p:cNvSpPr>
          <p:nvPr>
            <p:ph type="sldNum" sz="quarter" idx="10"/>
          </p:nvPr>
        </p:nvSpPr>
        <p:spPr/>
        <p:txBody>
          <a:bodyPr/>
          <a:lstStyle/>
          <a:p>
            <a:fld id="{00F7D805-8E92-44C1-BD09-D8F1E38BEC48}" type="slidenum">
              <a:rPr lang="en-US" smtClean="0"/>
              <a:t>16</a:t>
            </a:fld>
            <a:endParaRPr lang="en-US"/>
          </a:p>
        </p:txBody>
      </p:sp>
    </p:spTree>
    <p:extLst>
      <p:ext uri="{BB962C8B-B14F-4D97-AF65-F5344CB8AC3E}">
        <p14:creationId xmlns:p14="http://schemas.microsoft.com/office/powerpoint/2010/main" val="3867873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7D805-8E92-44C1-BD09-D8F1E38BEC48}" type="slidenum">
              <a:rPr lang="en-US" smtClean="0"/>
              <a:t>17</a:t>
            </a:fld>
            <a:endParaRPr lang="en-US"/>
          </a:p>
        </p:txBody>
      </p:sp>
    </p:spTree>
    <p:extLst>
      <p:ext uri="{BB962C8B-B14F-4D97-AF65-F5344CB8AC3E}">
        <p14:creationId xmlns:p14="http://schemas.microsoft.com/office/powerpoint/2010/main" val="240409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eScholarship</a:t>
            </a:r>
            <a:r>
              <a:rPr lang="en-US" dirty="0" smtClean="0"/>
              <a:t> is not just a </a:t>
            </a:r>
            <a:r>
              <a:rPr lang="en-US" dirty="0" err="1" smtClean="0"/>
              <a:t>repositiory</a:t>
            </a:r>
            <a:r>
              <a:rPr lang="en-US" dirty="0" smtClean="0"/>
              <a:t> - it’s also a publishing platform currently hosting 90+ open access journals. And as a result of the high-profile Elsevier stand-off, the team running </a:t>
            </a:r>
            <a:r>
              <a:rPr lang="en-US" dirty="0" err="1" smtClean="0"/>
              <a:t>eScholarship</a:t>
            </a:r>
            <a:r>
              <a:rPr lang="en-US" dirty="0" smtClean="0"/>
              <a:t> is now receiving a pronounced increase in queries from faculty about launching new open access journals. A recently announced $2.2M Arcadia grant will allow us and our partners to further advance the maturity and professionalization of library publishing services.</a:t>
            </a:r>
          </a:p>
          <a:p>
            <a:endParaRPr lang="en-US" dirty="0" smtClean="0"/>
          </a:p>
          <a:p>
            <a:pPr marL="0" lvl="0" indent="0" algn="l" rtl="0">
              <a:spcBef>
                <a:spcPts val="0"/>
              </a:spcBef>
              <a:spcAft>
                <a:spcPts val="0"/>
              </a:spcAft>
              <a:buNone/>
            </a:pPr>
            <a:r>
              <a:rPr lang="en-US" sz="1200" dirty="0" smtClean="0">
                <a:solidFill>
                  <a:srgbClr val="404040"/>
                </a:solidFill>
                <a:highlight>
                  <a:schemeClr val="lt1"/>
                </a:highlight>
              </a:rPr>
              <a:t>A group of like-minded individuals from libraries, academic institutions, publishers, and consortia have organized to connect society journal editors and publishers with support and useful resources to transition society publications to open access. </a:t>
            </a:r>
          </a:p>
          <a:p>
            <a:pPr marL="0" lvl="0" indent="0" algn="l" rtl="0">
              <a:spcBef>
                <a:spcPts val="0"/>
              </a:spcBef>
              <a:spcAft>
                <a:spcPts val="0"/>
              </a:spcAft>
              <a:buNone/>
            </a:pPr>
            <a:endParaRPr lang="en-US" sz="1200" dirty="0" smtClean="0">
              <a:solidFill>
                <a:srgbClr val="404040"/>
              </a:solidFill>
              <a:highlight>
                <a:schemeClr val="lt1"/>
              </a:highlight>
            </a:endParaRPr>
          </a:p>
          <a:p>
            <a:pPr marL="457200" lvl="0" indent="-304800" algn="l" rtl="0">
              <a:lnSpc>
                <a:spcPct val="115000"/>
              </a:lnSpc>
              <a:spcBef>
                <a:spcPts val="0"/>
              </a:spcBef>
              <a:spcAft>
                <a:spcPts val="0"/>
              </a:spcAft>
              <a:buClr>
                <a:srgbClr val="404040"/>
              </a:buClr>
              <a:buSzPts val="1200"/>
              <a:buAutoNum type="arabicPeriod"/>
            </a:pPr>
            <a:r>
              <a:rPr lang="en-US" sz="1200" dirty="0" smtClean="0">
                <a:solidFill>
                  <a:srgbClr val="404040"/>
                </a:solidFill>
              </a:rPr>
              <a:t>TSPOA helps </a:t>
            </a:r>
            <a:r>
              <a:rPr lang="en-US" sz="1200" b="1" dirty="0" smtClean="0">
                <a:solidFill>
                  <a:srgbClr val="404040"/>
                </a:solidFill>
              </a:rPr>
              <a:t>connect </a:t>
            </a:r>
            <a:r>
              <a:rPr lang="en-US" sz="1200" dirty="0" smtClean="0">
                <a:solidFill>
                  <a:srgbClr val="404040"/>
                </a:solidFill>
              </a:rPr>
              <a:t>societies, editors, and libraries</a:t>
            </a:r>
            <a:r>
              <a:rPr lang="en-US" sz="1200" b="1" dirty="0" smtClean="0">
                <a:solidFill>
                  <a:srgbClr val="404040"/>
                </a:solidFill>
              </a:rPr>
              <a:t> </a:t>
            </a:r>
            <a:r>
              <a:rPr lang="en-US" sz="1200" dirty="0" smtClean="0">
                <a:solidFill>
                  <a:srgbClr val="404040"/>
                </a:solidFill>
              </a:rPr>
              <a:t>with localized groups and individuals, and </a:t>
            </a:r>
            <a:r>
              <a:rPr lang="en-US" sz="1200" b="1" dirty="0" smtClean="0">
                <a:solidFill>
                  <a:srgbClr val="404040"/>
                </a:solidFill>
              </a:rPr>
              <a:t>offers consultative services </a:t>
            </a:r>
            <a:r>
              <a:rPr lang="en-US" sz="1200" dirty="0" smtClean="0">
                <a:solidFill>
                  <a:srgbClr val="404040"/>
                </a:solidFill>
              </a:rPr>
              <a:t>to support OA transitions </a:t>
            </a:r>
          </a:p>
          <a:p>
            <a:pPr marL="457200" lvl="0" indent="-304800" algn="l" rtl="0">
              <a:lnSpc>
                <a:spcPct val="115000"/>
              </a:lnSpc>
              <a:spcBef>
                <a:spcPts val="1000"/>
              </a:spcBef>
              <a:spcAft>
                <a:spcPts val="0"/>
              </a:spcAft>
              <a:buClr>
                <a:srgbClr val="404040"/>
              </a:buClr>
              <a:buSzPts val="1200"/>
              <a:buAutoNum type="arabicPeriod"/>
            </a:pPr>
            <a:r>
              <a:rPr lang="en-US" sz="1200" dirty="0" smtClean="0">
                <a:solidFill>
                  <a:srgbClr val="404040"/>
                </a:solidFill>
              </a:rPr>
              <a:t>TSPOA </a:t>
            </a:r>
            <a:r>
              <a:rPr lang="en-US" sz="1200" b="1" dirty="0" smtClean="0">
                <a:solidFill>
                  <a:srgbClr val="404040"/>
                </a:solidFill>
              </a:rPr>
              <a:t>evaluates opportunities</a:t>
            </a:r>
            <a:r>
              <a:rPr lang="en-US" sz="1200" dirty="0" smtClean="0">
                <a:solidFill>
                  <a:srgbClr val="404040"/>
                </a:solidFill>
              </a:rPr>
              <a:t> to support or encourage </a:t>
            </a:r>
            <a:r>
              <a:rPr lang="en-US" sz="1200" b="1" dirty="0" smtClean="0">
                <a:solidFill>
                  <a:srgbClr val="404040"/>
                </a:solidFill>
              </a:rPr>
              <a:t>new society journal OA publishing models or projects</a:t>
            </a:r>
            <a:r>
              <a:rPr lang="en-US" sz="1200" dirty="0" smtClean="0">
                <a:solidFill>
                  <a:srgbClr val="404040"/>
                </a:solidFill>
              </a:rPr>
              <a:t>, and is organizing a pilot to this effect</a:t>
            </a:r>
            <a:r>
              <a:rPr lang="en-US" sz="1200" b="1" dirty="0" smtClean="0">
                <a:solidFill>
                  <a:srgbClr val="404040"/>
                </a:solidFill>
              </a:rPr>
              <a:t>.</a:t>
            </a:r>
          </a:p>
          <a:p>
            <a:pPr marL="457200" lvl="0" indent="-304800" algn="l" rtl="0">
              <a:lnSpc>
                <a:spcPct val="115000"/>
              </a:lnSpc>
              <a:spcBef>
                <a:spcPts val="1000"/>
              </a:spcBef>
              <a:spcAft>
                <a:spcPts val="0"/>
              </a:spcAft>
              <a:buClr>
                <a:srgbClr val="404040"/>
              </a:buClr>
              <a:buSzPts val="1200"/>
              <a:buAutoNum type="arabicPeriod"/>
            </a:pPr>
            <a:r>
              <a:rPr lang="en-US" sz="1200" dirty="0" smtClean="0">
                <a:solidFill>
                  <a:srgbClr val="404040"/>
                </a:solidFill>
              </a:rPr>
              <a:t>TSPOA </a:t>
            </a:r>
            <a:r>
              <a:rPr lang="en-US" sz="1200" b="1" dirty="0" smtClean="0">
                <a:solidFill>
                  <a:srgbClr val="404040"/>
                </a:solidFill>
              </a:rPr>
              <a:t>conducts outreach and presentations </a:t>
            </a:r>
            <a:r>
              <a:rPr lang="en-US" sz="1200" dirty="0" smtClean="0">
                <a:solidFill>
                  <a:srgbClr val="404040"/>
                </a:solidFill>
              </a:rPr>
              <a:t>to help societies, libraries, and other stakeholders understand how to support OA publishing by societies.</a:t>
            </a:r>
          </a:p>
          <a:p>
            <a:pPr marL="0" lvl="0" indent="0" algn="l" rtl="0">
              <a:lnSpc>
                <a:spcPct val="115000"/>
              </a:lnSpc>
              <a:spcBef>
                <a:spcPts val="1000"/>
              </a:spcBef>
              <a:spcAft>
                <a:spcPts val="1000"/>
              </a:spcAft>
              <a:buNone/>
            </a:pPr>
            <a:r>
              <a:rPr lang="en-US" sz="1200" dirty="0" smtClean="0">
                <a:solidFill>
                  <a:srgbClr val="404040"/>
                </a:solidFill>
              </a:rPr>
              <a:t>If you’d like their help transitioning your journal or to participate in a pilot, you can go to tspoa.org to get contact information.</a:t>
            </a:r>
            <a:endParaRPr lang="en-US" dirty="0" smtClean="0"/>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also deeply care about the open availability of research data. CDL has partnered over the last year with Dryad to re-launch this well loved general repository, which was founded by researchers 10 years ago. We do not want research data to follow the same fate as research publications, and be under the de-facto control of commercial entities. Reflecting on where we are with publishers today, we made this investments so viable community owned alternatives to publisher offerings exist in the data sharing space. </a:t>
            </a:r>
          </a:p>
          <a:p>
            <a:endParaRPr lang="en-US" dirty="0"/>
          </a:p>
        </p:txBody>
      </p:sp>
      <p:sp>
        <p:nvSpPr>
          <p:cNvPr id="4" name="Slide Number Placeholder 3"/>
          <p:cNvSpPr>
            <a:spLocks noGrp="1"/>
          </p:cNvSpPr>
          <p:nvPr>
            <p:ph type="sldNum" sz="quarter" idx="10"/>
          </p:nvPr>
        </p:nvSpPr>
        <p:spPr/>
        <p:txBody>
          <a:bodyPr/>
          <a:lstStyle/>
          <a:p>
            <a:fld id="{00F7D805-8E92-44C1-BD09-D8F1E38BEC48}" type="slidenum">
              <a:rPr lang="en-US" smtClean="0"/>
              <a:t>18</a:t>
            </a:fld>
            <a:endParaRPr lang="en-US"/>
          </a:p>
        </p:txBody>
      </p:sp>
    </p:spTree>
    <p:extLst>
      <p:ext uri="{BB962C8B-B14F-4D97-AF65-F5344CB8AC3E}">
        <p14:creationId xmlns:p14="http://schemas.microsoft.com/office/powerpoint/2010/main" val="1551864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7D805-8E92-44C1-BD09-D8F1E38BEC48}" type="slidenum">
              <a:rPr lang="en-US" smtClean="0"/>
              <a:t>20</a:t>
            </a:fld>
            <a:endParaRPr lang="en-US"/>
          </a:p>
        </p:txBody>
      </p:sp>
    </p:spTree>
    <p:extLst>
      <p:ext uri="{BB962C8B-B14F-4D97-AF65-F5344CB8AC3E}">
        <p14:creationId xmlns:p14="http://schemas.microsoft.com/office/powerpoint/2010/main" val="3683408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you’d like to learn more about transformative agreements, the UC Libraries have been eager to be a resource, and as I’ve already mentioned we’ve broadly published information about our model and our experience. I think it’s a particularly powerful path because faculty want to continue publishing in the publisher-supplied journals they know and value. Transformative agreements bring OA to your faculty, rather than insisting that your faculty change their behavior to find OA. Join us in exploring that path if that sounds intriguing. I have just spent two days at the OA2020 meeting of chief negotiators, where representatives from over 30 countries discussed the impressive progress the community has made in building coalitions for transformative agreements. Hungary announced that by next year, over 80% of its research will be published open access. Or join us on any of the other pathways we’re currently pushing ahead on. I’m happy to introduce you to the folks moving ahead this good work.</a:t>
            </a:r>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In closing, I’d urge you to seize this Open Access moment, and continue your journey with added vigor, as well as an open mind. And I’d urge you to go on that journey in a way the builds and expands our collective community.</a:t>
            </a:r>
          </a:p>
          <a:p>
            <a:endParaRPr lang="en-US" dirty="0"/>
          </a:p>
        </p:txBody>
      </p:sp>
      <p:sp>
        <p:nvSpPr>
          <p:cNvPr id="4" name="Slide Number Placeholder 3"/>
          <p:cNvSpPr>
            <a:spLocks noGrp="1"/>
          </p:cNvSpPr>
          <p:nvPr>
            <p:ph type="sldNum" sz="quarter" idx="10"/>
          </p:nvPr>
        </p:nvSpPr>
        <p:spPr/>
        <p:txBody>
          <a:bodyPr/>
          <a:lstStyle/>
          <a:p>
            <a:fld id="{00F7D805-8E92-44C1-BD09-D8F1E38BEC48}" type="slidenum">
              <a:rPr lang="en-US" smtClean="0"/>
              <a:t>21</a:t>
            </a:fld>
            <a:endParaRPr lang="en-US"/>
          </a:p>
        </p:txBody>
      </p:sp>
    </p:spTree>
    <p:extLst>
      <p:ext uri="{BB962C8B-B14F-4D97-AF65-F5344CB8AC3E}">
        <p14:creationId xmlns:p14="http://schemas.microsoft.com/office/powerpoint/2010/main" val="248584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It’s an awesome time to work in scholarly communications. If you’re at all anything like me, you want to get up every morning and be fired up about your work because you know it makes a difference - not just to your library, or your university, but to the boundless enterprise of science, discovery and progress. I know I am preaching to the choir when I tell you that I can’t think of anything more worthwhile to work on than to advance open access. [click] This quote comes from a very different political moment than the one we face today, but the sentiment holds: when researchers can build on each others work immediately and without barriers, we can advance even the most vexing questions, whether it’s cancer or any other of the major questions we face as humankind.</a:t>
            </a:r>
          </a:p>
          <a:p>
            <a:endParaRPr lang="en-US" dirty="0"/>
          </a:p>
        </p:txBody>
      </p:sp>
      <p:sp>
        <p:nvSpPr>
          <p:cNvPr id="4" name="Slide Number Placeholder 3"/>
          <p:cNvSpPr>
            <a:spLocks noGrp="1"/>
          </p:cNvSpPr>
          <p:nvPr>
            <p:ph type="sldNum" sz="quarter" idx="10"/>
          </p:nvPr>
        </p:nvSpPr>
        <p:spPr/>
        <p:txBody>
          <a:bodyPr/>
          <a:lstStyle/>
          <a:p>
            <a:fld id="{00F7D805-8E92-44C1-BD09-D8F1E38BEC48}" type="slidenum">
              <a:rPr lang="en-US" smtClean="0"/>
              <a:t>2</a:t>
            </a:fld>
            <a:endParaRPr lang="en-US"/>
          </a:p>
        </p:txBody>
      </p:sp>
    </p:spTree>
    <p:extLst>
      <p:ext uri="{BB962C8B-B14F-4D97-AF65-F5344CB8AC3E}">
        <p14:creationId xmlns:p14="http://schemas.microsoft.com/office/powerpoint/2010/main" val="331005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t>These notions of open access align quite nicely with the University of California’s public service mission: </a:t>
            </a:r>
            <a:r>
              <a:rPr lang="en-US" dirty="0" smtClean="0">
                <a:solidFill>
                  <a:schemeClr val="dk1"/>
                </a:solidFill>
              </a:rPr>
              <a:t>“The distinctive mission of the University is to serve society as a center of higher learning, </a:t>
            </a:r>
            <a:r>
              <a:rPr lang="en-US" b="1" dirty="0" smtClean="0">
                <a:solidFill>
                  <a:schemeClr val="dk1"/>
                </a:solidFill>
              </a:rPr>
              <a:t>providing long-term societal benefits through transmitting advanced knowledge.”</a:t>
            </a:r>
            <a:r>
              <a:rPr lang="en-US" dirty="0" smtClean="0">
                <a:solidFill>
                  <a:schemeClr val="dk1"/>
                </a:solidFill>
              </a:rPr>
              <a:t> One way that we do this is by publishing our research results as peer-reviewed, scholarly articles. And the more people who can read those scholarly articles, the more we fulfill our mission of transmitting advanced knowledge.</a:t>
            </a:r>
          </a:p>
          <a:p>
            <a:pPr marL="0" lvl="0" indent="0" algn="l" rtl="0">
              <a:lnSpc>
                <a:spcPct val="100000"/>
              </a:lnSpc>
              <a:spcBef>
                <a:spcPts val="0"/>
              </a:spcBef>
              <a:spcAft>
                <a:spcPts val="0"/>
              </a:spcAft>
              <a:buSzPts val="1100"/>
              <a:buNone/>
            </a:pPr>
            <a:endParaRPr lang="en-US" dirty="0" smtClean="0">
              <a:solidFill>
                <a:schemeClr val="dk1"/>
              </a:solidFill>
            </a:endParaRPr>
          </a:p>
          <a:p>
            <a:pPr marL="0" lvl="0" indent="0" algn="l" rtl="0">
              <a:lnSpc>
                <a:spcPct val="100000"/>
              </a:lnSpc>
              <a:spcBef>
                <a:spcPts val="0"/>
              </a:spcBef>
              <a:spcAft>
                <a:spcPts val="0"/>
              </a:spcAft>
              <a:buSzPts val="1100"/>
              <a:buNone/>
            </a:pPr>
            <a:r>
              <a:rPr lang="en-US" dirty="0" smtClean="0">
                <a:solidFill>
                  <a:schemeClr val="dk1"/>
                </a:solidFill>
              </a:rPr>
              <a:t>And we’re a knowledge generation powerhouse: UC authors publish 50,000 articles a year. But the current business model of the publishing industry severely hurts how well we transmit advanced knowledge. Only 15% of our articles are freely and immediately available for anyone to read in their final published form. The number is much lower for the largest publisher, Elsevier, which makes only 6% of our articles freely available at the time of publication.</a:t>
            </a:r>
          </a:p>
          <a:p>
            <a:endParaRPr lang="en-US" dirty="0" smtClean="0"/>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Here’s a health-check of how far we’ve come to date with OA. There’s plenty of room to move because in the 25 years that open access has existed as an idea, we’ve only gotten so far. “Grey” and “closed” is still dominating the landscape in this graph created by the good folks from </a:t>
            </a:r>
            <a:r>
              <a:rPr lang="en-US" dirty="0" err="1" smtClean="0"/>
              <a:t>ImpactStory</a:t>
            </a:r>
            <a:r>
              <a:rPr lang="en-US" dirty="0" smtClean="0"/>
              <a:t> and their collaborators.</a:t>
            </a:r>
          </a:p>
          <a:p>
            <a:endParaRPr lang="en-US" dirty="0"/>
          </a:p>
        </p:txBody>
      </p:sp>
      <p:sp>
        <p:nvSpPr>
          <p:cNvPr id="4" name="Slide Number Placeholder 3"/>
          <p:cNvSpPr>
            <a:spLocks noGrp="1"/>
          </p:cNvSpPr>
          <p:nvPr>
            <p:ph type="sldNum" sz="quarter" idx="10"/>
          </p:nvPr>
        </p:nvSpPr>
        <p:spPr/>
        <p:txBody>
          <a:bodyPr/>
          <a:lstStyle/>
          <a:p>
            <a:fld id="{00F7D805-8E92-44C1-BD09-D8F1E38BEC48}" type="slidenum">
              <a:rPr lang="en-US" smtClean="0"/>
              <a:t>3</a:t>
            </a:fld>
            <a:endParaRPr lang="en-US"/>
          </a:p>
        </p:txBody>
      </p:sp>
    </p:spTree>
    <p:extLst>
      <p:ext uri="{BB962C8B-B14F-4D97-AF65-F5344CB8AC3E}">
        <p14:creationId xmlns:p14="http://schemas.microsoft.com/office/powerpoint/2010/main" val="274826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example: More than ever, the Elsevier walk-away has reinforced our appreciation for green OA copies of articles available in repositories; as well as the continued importance of supporting UC faculty and staff in making their own article available in our </a:t>
            </a:r>
            <a:r>
              <a:rPr lang="en-US" dirty="0" err="1" smtClean="0"/>
              <a:t>eScholarship</a:t>
            </a:r>
            <a:r>
              <a:rPr lang="en-US" dirty="0" smtClean="0"/>
              <a:t> repository. This map shows the reach of UC’s green OA copies across the globe - a heartwarming sight!</a:t>
            </a:r>
          </a:p>
          <a:p>
            <a:endParaRPr lang="en-US" dirty="0"/>
          </a:p>
        </p:txBody>
      </p:sp>
      <p:sp>
        <p:nvSpPr>
          <p:cNvPr id="4" name="Slide Number Placeholder 3"/>
          <p:cNvSpPr>
            <a:spLocks noGrp="1"/>
          </p:cNvSpPr>
          <p:nvPr>
            <p:ph type="sldNum" sz="quarter" idx="10"/>
          </p:nvPr>
        </p:nvSpPr>
        <p:spPr/>
        <p:txBody>
          <a:bodyPr/>
          <a:lstStyle/>
          <a:p>
            <a:fld id="{00F7D805-8E92-44C1-BD09-D8F1E38BEC48}" type="slidenum">
              <a:rPr lang="en-US" smtClean="0"/>
              <a:t>4</a:t>
            </a:fld>
            <a:endParaRPr lang="en-US"/>
          </a:p>
        </p:txBody>
      </p:sp>
    </p:spTree>
    <p:extLst>
      <p:ext uri="{BB962C8B-B14F-4D97-AF65-F5344CB8AC3E}">
        <p14:creationId xmlns:p14="http://schemas.microsoft.com/office/powerpoint/2010/main" val="4008159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At the center of our OA universe at the University of California are not the libraries, but the faculty. In 2018, our academic senate library committee issued a Declaration of Rights and Principles. I’ve heard that Rich Schneider, the chair of the committee at the time, discussed this document with you last year, and he created quite a stir.</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That same year, the UC libraries issued a comprehensive Pathways to Open Access plan, laying out all of the avenues for engagement and investment open to the UC Libraries, and, for that matter, the broader community. These Pathways, if you will, represent the practical and tactical ways in which the values of the Declaration of Rights and Principles can be instantiated.</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In a community as diverse as the UC, this Pathways approach ensures that all can find a meaningful way to contribute to the big project of getting to 100% open access, and see themselves and their priorities reflected.</a:t>
            </a:r>
          </a:p>
          <a:p>
            <a:endParaRPr lang="en-US" dirty="0"/>
          </a:p>
        </p:txBody>
      </p:sp>
      <p:sp>
        <p:nvSpPr>
          <p:cNvPr id="4" name="Slide Number Placeholder 3"/>
          <p:cNvSpPr>
            <a:spLocks noGrp="1"/>
          </p:cNvSpPr>
          <p:nvPr>
            <p:ph type="sldNum" sz="quarter" idx="10"/>
          </p:nvPr>
        </p:nvSpPr>
        <p:spPr/>
        <p:txBody>
          <a:bodyPr/>
          <a:lstStyle/>
          <a:p>
            <a:fld id="{00F7D805-8E92-44C1-BD09-D8F1E38BEC48}" type="slidenum">
              <a:rPr lang="en-US" smtClean="0"/>
              <a:t>5</a:t>
            </a:fld>
            <a:endParaRPr lang="en-US"/>
          </a:p>
        </p:txBody>
      </p:sp>
    </p:spTree>
    <p:extLst>
      <p:ext uri="{BB962C8B-B14F-4D97-AF65-F5344CB8AC3E}">
        <p14:creationId xmlns:p14="http://schemas.microsoft.com/office/powerpoint/2010/main" val="2663839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30cb9c1bf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30cb9c1bf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here’s another “why,” this time focused more on the financials. In the UC, we are paying publishers with the left hand, and with the right hand. The UC Libraries spend $40 million with publishers for our systemwide subscriptions, and for our researchers to be able to read. And our faculty members spend an additional $10 million, out of grants and other research funds, to publish open access. In other words, our faculty are contributing 20% of the overall spend that goes towards enabling publishing and reading at the UC. All of that only buys us 15% open access. And, of course, the costs for subscriptions increase every year. In the UC, the OA spend increases every year as well: our faculty have spent 15-20% more on APCs every single year of the last three years.</a:t>
            </a:r>
            <a:endParaRPr/>
          </a:p>
        </p:txBody>
      </p:sp>
    </p:spTree>
    <p:extLst>
      <p:ext uri="{BB962C8B-B14F-4D97-AF65-F5344CB8AC3E}">
        <p14:creationId xmlns:p14="http://schemas.microsoft.com/office/powerpoint/2010/main" val="299905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7D805-8E92-44C1-BD09-D8F1E38BEC48}" type="slidenum">
              <a:rPr lang="en-US" smtClean="0"/>
              <a:t>7</a:t>
            </a:fld>
            <a:endParaRPr lang="en-US"/>
          </a:p>
        </p:txBody>
      </p:sp>
    </p:spTree>
    <p:extLst>
      <p:ext uri="{BB962C8B-B14F-4D97-AF65-F5344CB8AC3E}">
        <p14:creationId xmlns:p14="http://schemas.microsoft.com/office/powerpoint/2010/main" val="112738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30cb9c1bf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30cb9c1b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Our authors can altogether opt out of OA - we respect their academic freedom to do so. Once they’re on an OA path, a library subvention and an author grant pay the APC; alternatively, if the author has no grant or research funding available, the library either pays in full. All authors can now participate in open access without any barriers.</a:t>
            </a:r>
            <a:endParaRPr dirty="0"/>
          </a:p>
        </p:txBody>
      </p:sp>
    </p:spTree>
    <p:extLst>
      <p:ext uri="{BB962C8B-B14F-4D97-AF65-F5344CB8AC3E}">
        <p14:creationId xmlns:p14="http://schemas.microsoft.com/office/powerpoint/2010/main" val="70792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30cb9c1bf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30cb9c1bf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Those who have already spent their own grant funding will now find that publishing open access is cheaper, because of the library subsidy. Those who have not been able to publish OA before because they don’t have grants will now find that the library has their back, and they too can enjoy the benefits of OA. And, of course, those who don’t want to participate at all can simply opt out.</a:t>
            </a:r>
            <a:endParaRPr/>
          </a:p>
        </p:txBody>
      </p:sp>
    </p:spTree>
    <p:extLst>
      <p:ext uri="{BB962C8B-B14F-4D97-AF65-F5344CB8AC3E}">
        <p14:creationId xmlns:p14="http://schemas.microsoft.com/office/powerpoint/2010/main" val="3269169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3" y="283"/>
            <a:ext cx="12190992" cy="6857434"/>
          </a:xfrm>
          <a:prstGeom prst="rect">
            <a:avLst/>
          </a:prstGeom>
        </p:spPr>
      </p:pic>
      <p:sp>
        <p:nvSpPr>
          <p:cNvPr id="2" name="Title 1"/>
          <p:cNvSpPr>
            <a:spLocks noGrp="1"/>
          </p:cNvSpPr>
          <p:nvPr>
            <p:ph type="ctrTitle" hasCustomPrompt="1"/>
          </p:nvPr>
        </p:nvSpPr>
        <p:spPr>
          <a:xfrm>
            <a:off x="608173" y="2819404"/>
            <a:ext cx="9856628" cy="1470025"/>
          </a:xfrm>
        </p:spPr>
        <p:txBody>
          <a:bodyPr>
            <a:noAutofit/>
          </a:bodyPr>
          <a:lstStyle>
            <a:lvl1pPr>
              <a:defRPr sz="4800">
                <a:solidFill>
                  <a:schemeClr val="bg1"/>
                </a:solidFill>
              </a:defRPr>
            </a:lvl1pPr>
          </a:lstStyle>
          <a:p>
            <a:r>
              <a:rPr lang="en-US" dirty="0" smtClean="0"/>
              <a:t>Library PowerPoint Template</a:t>
            </a:r>
            <a:endParaRPr lang="en-US" dirty="0"/>
          </a:p>
        </p:txBody>
      </p:sp>
      <p:sp>
        <p:nvSpPr>
          <p:cNvPr id="3" name="Subtitle 2"/>
          <p:cNvSpPr>
            <a:spLocks noGrp="1"/>
          </p:cNvSpPr>
          <p:nvPr>
            <p:ph type="subTitle" idx="1" hasCustomPrompt="1"/>
          </p:nvPr>
        </p:nvSpPr>
        <p:spPr>
          <a:xfrm>
            <a:off x="608172" y="4495800"/>
            <a:ext cx="8434229" cy="12954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use a sub-head, make it short and catchy. Or the presenter’s name can go here.</a:t>
            </a:r>
            <a:endParaRPr lang="en-US" dirty="0"/>
          </a:p>
        </p:txBody>
      </p:sp>
      <p:sp>
        <p:nvSpPr>
          <p:cNvPr id="4" name="Date Placeholder 3"/>
          <p:cNvSpPr>
            <a:spLocks noGrp="1"/>
          </p:cNvSpPr>
          <p:nvPr>
            <p:ph type="dt" sz="half" idx="10"/>
          </p:nvPr>
        </p:nvSpPr>
        <p:spPr/>
        <p:txBody>
          <a:bodyPr/>
          <a:lstStyle/>
          <a:p>
            <a:fld id="{561355D3-FAAF-4A0B-AE63-7CE5F320157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AED5E-BBB4-4179-A63F-D41E0B5576F9}" type="slidenum">
              <a:rPr lang="en-US" smtClean="0"/>
              <a:t>‹#›</a:t>
            </a:fld>
            <a:endParaRPr lang="en-US"/>
          </a:p>
        </p:txBody>
      </p:sp>
    </p:spTree>
    <p:extLst>
      <p:ext uri="{BB962C8B-B14F-4D97-AF65-F5344CB8AC3E}">
        <p14:creationId xmlns:p14="http://schemas.microsoft.com/office/powerpoint/2010/main" val="42720580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3" y="283"/>
            <a:ext cx="12190992" cy="6857434"/>
          </a:xfrm>
          <a:prstGeom prst="rect">
            <a:avLst/>
          </a:prstGeom>
        </p:spPr>
      </p:pic>
      <p:sp>
        <p:nvSpPr>
          <p:cNvPr id="4" name="Text Placeholder 3"/>
          <p:cNvSpPr>
            <a:spLocks noGrp="1"/>
          </p:cNvSpPr>
          <p:nvPr>
            <p:ph type="body" sz="half" idx="2" hasCustomPrompt="1"/>
          </p:nvPr>
        </p:nvSpPr>
        <p:spPr>
          <a:xfrm>
            <a:off x="1827688" y="5486400"/>
            <a:ext cx="7315517" cy="838200"/>
          </a:xfrm>
        </p:spPr>
        <p:txBody>
          <a:bodyPr anchor="ctr" anchorCtr="0">
            <a:noAutofit/>
          </a:bodyPr>
          <a:lstStyle>
            <a:lvl1pPr marL="0" indent="0">
              <a:buNone/>
              <a:defRPr sz="2400">
                <a:solidFill>
                  <a:schemeClr val="bg1">
                    <a:lumMod val="6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Brief caption below image.</a:t>
            </a:r>
          </a:p>
        </p:txBody>
      </p:sp>
      <p:sp>
        <p:nvSpPr>
          <p:cNvPr id="5" name="Date Placeholder 4"/>
          <p:cNvSpPr>
            <a:spLocks noGrp="1"/>
          </p:cNvSpPr>
          <p:nvPr>
            <p:ph type="dt" sz="half" idx="10"/>
          </p:nvPr>
        </p:nvSpPr>
        <p:spPr/>
        <p:txBody>
          <a:bodyPr/>
          <a:lstStyle/>
          <a:p>
            <a:fld id="{561355D3-FAAF-4A0B-AE63-7CE5F320157F}"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AED5E-BBB4-4179-A63F-D41E0B5576F9}" type="slidenum">
              <a:rPr lang="en-US" smtClean="0"/>
              <a:t>‹#›</a:t>
            </a:fld>
            <a:endParaRPr lang="en-US"/>
          </a:p>
        </p:txBody>
      </p:sp>
    </p:spTree>
    <p:extLst>
      <p:ext uri="{BB962C8B-B14F-4D97-AF65-F5344CB8AC3E}">
        <p14:creationId xmlns:p14="http://schemas.microsoft.com/office/powerpoint/2010/main" val="34967097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hart &amp; Da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760" y="274638"/>
            <a:ext cx="9753441" cy="1143000"/>
          </a:xfrm>
        </p:spPr>
        <p:txBody>
          <a:bodyPr/>
          <a:lstStyle/>
          <a:p>
            <a:r>
              <a:rPr lang="en-US" dirty="0" smtClean="0"/>
              <a:t>Use a Chart to Convey Data </a:t>
            </a:r>
            <a:endParaRPr lang="en-US" dirty="0"/>
          </a:p>
        </p:txBody>
      </p:sp>
      <p:sp>
        <p:nvSpPr>
          <p:cNvPr id="3" name="Date Placeholder 2"/>
          <p:cNvSpPr>
            <a:spLocks noGrp="1"/>
          </p:cNvSpPr>
          <p:nvPr>
            <p:ph type="dt" sz="half" idx="10"/>
          </p:nvPr>
        </p:nvSpPr>
        <p:spPr/>
        <p:txBody>
          <a:bodyPr/>
          <a:lstStyle/>
          <a:p>
            <a:fld id="{561355D3-FAAF-4A0B-AE63-7CE5F320157F}"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3AED5E-BBB4-4179-A63F-D41E0B5576F9}" type="slidenum">
              <a:rPr lang="en-US" smtClean="0"/>
              <a:t>‹#›</a:t>
            </a:fld>
            <a:endParaRPr lang="en-US"/>
          </a:p>
        </p:txBody>
      </p:sp>
    </p:spTree>
    <p:extLst>
      <p:ext uri="{BB962C8B-B14F-4D97-AF65-F5344CB8AC3E}">
        <p14:creationId xmlns:p14="http://schemas.microsoft.com/office/powerpoint/2010/main" val="8766561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ps &amp; Tricks ">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4" y="283"/>
            <a:ext cx="12190993" cy="6857434"/>
          </a:xfrm>
          <a:prstGeom prst="rect">
            <a:avLst/>
          </a:prstGeom>
        </p:spPr>
      </p:pic>
      <p:sp>
        <p:nvSpPr>
          <p:cNvPr id="2" name="Title 1"/>
          <p:cNvSpPr>
            <a:spLocks noGrp="1"/>
          </p:cNvSpPr>
          <p:nvPr>
            <p:ph type="title" hasCustomPrompt="1"/>
          </p:nvPr>
        </p:nvSpPr>
        <p:spPr>
          <a:xfrm>
            <a:off x="609760" y="274638"/>
            <a:ext cx="9753441" cy="1143000"/>
          </a:xfrm>
        </p:spPr>
        <p:txBody>
          <a:bodyPr/>
          <a:lstStyle/>
          <a:p>
            <a:r>
              <a:rPr lang="en-US" dirty="0" smtClean="0"/>
              <a:t>More Tips and Tricks</a:t>
            </a:r>
            <a:endParaRPr lang="en-US" dirty="0"/>
          </a:p>
        </p:txBody>
      </p:sp>
      <p:sp>
        <p:nvSpPr>
          <p:cNvPr id="3" name="Content Placeholder 2"/>
          <p:cNvSpPr>
            <a:spLocks noGrp="1"/>
          </p:cNvSpPr>
          <p:nvPr>
            <p:ph sz="half" idx="1" hasCustomPrompt="1"/>
          </p:nvPr>
        </p:nvSpPr>
        <p:spPr>
          <a:xfrm>
            <a:off x="609600" y="1600201"/>
            <a:ext cx="5384800" cy="4525963"/>
          </a:xfrm>
          <a:noFill/>
        </p:spPr>
        <p:txBody>
          <a:bodyPr/>
          <a:lstStyle>
            <a:lvl1pPr>
              <a:defRPr sz="2400"/>
            </a:lvl1pPr>
            <a:lvl2pPr marL="685800" indent="-342900">
              <a:defRPr sz="2000">
                <a:solidFill>
                  <a:srgbClr val="ED8B00"/>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Refer to the campus color palette for more accent colors:</a:t>
            </a:r>
          </a:p>
          <a:p>
            <a:pPr lvl="1"/>
            <a:r>
              <a:rPr lang="en-US" dirty="0" smtClean="0"/>
              <a:t>marketingtoolbox.ucdavis.edu/visual-identity/color.html</a:t>
            </a:r>
            <a:br>
              <a:rPr lang="en-US" dirty="0" smtClean="0"/>
            </a:br>
            <a:r>
              <a:rPr lang="en-US" dirty="0" smtClean="0"/>
              <a:t> </a:t>
            </a:r>
          </a:p>
          <a:p>
            <a:pPr lvl="0"/>
            <a:r>
              <a:rPr lang="en-US" dirty="0" smtClean="0"/>
              <a:t>Use “multiple” line spacing of 1.1 lines or increase line spacing before bullets to improve readability </a:t>
            </a:r>
          </a:p>
          <a:p>
            <a:pPr lvl="1"/>
            <a:r>
              <a:rPr lang="en-US" dirty="0" smtClean="0"/>
              <a:t>In toolbar &gt; Home &gt; Paragraph</a:t>
            </a:r>
            <a:endParaRPr lang="en-US" dirty="0"/>
          </a:p>
        </p:txBody>
      </p:sp>
      <p:sp>
        <p:nvSpPr>
          <p:cNvPr id="5" name="Date Placeholder 4"/>
          <p:cNvSpPr>
            <a:spLocks noGrp="1"/>
          </p:cNvSpPr>
          <p:nvPr>
            <p:ph type="dt" sz="half" idx="10"/>
          </p:nvPr>
        </p:nvSpPr>
        <p:spPr/>
        <p:txBody>
          <a:bodyPr/>
          <a:lstStyle/>
          <a:p>
            <a:fld id="{561355D3-FAAF-4A0B-AE63-7CE5F320157F}"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AED5E-BBB4-4179-A63F-D41E0B5576F9}" type="slidenum">
              <a:rPr lang="en-US" smtClean="0"/>
              <a:t>‹#›</a:t>
            </a:fld>
            <a:endParaRPr lang="en-US"/>
          </a:p>
        </p:txBody>
      </p:sp>
    </p:spTree>
    <p:extLst>
      <p:ext uri="{BB962C8B-B14F-4D97-AF65-F5344CB8AC3E}">
        <p14:creationId xmlns:p14="http://schemas.microsoft.com/office/powerpoint/2010/main" val="263142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End Titl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3" y="283"/>
            <a:ext cx="12190992" cy="6857434"/>
          </a:xfrm>
          <a:prstGeom prst="rect">
            <a:avLst/>
          </a:prstGeom>
        </p:spPr>
      </p:pic>
      <p:sp>
        <p:nvSpPr>
          <p:cNvPr id="2" name="Date Placeholder 1"/>
          <p:cNvSpPr>
            <a:spLocks noGrp="1"/>
          </p:cNvSpPr>
          <p:nvPr>
            <p:ph type="dt" sz="half" idx="10"/>
          </p:nvPr>
        </p:nvSpPr>
        <p:spPr/>
        <p:txBody>
          <a:bodyPr/>
          <a:lstStyle/>
          <a:p>
            <a:fld id="{561355D3-FAAF-4A0B-AE63-7CE5F320157F}"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3AED5E-BBB4-4179-A63F-D41E0B5576F9}" type="slidenum">
              <a:rPr lang="en-US" smtClean="0"/>
              <a:t>‹#›</a:t>
            </a:fld>
            <a:endParaRPr lang="en-US"/>
          </a:p>
        </p:txBody>
      </p:sp>
      <p:sp>
        <p:nvSpPr>
          <p:cNvPr id="6" name="Title 1"/>
          <p:cNvSpPr>
            <a:spLocks noGrp="1"/>
          </p:cNvSpPr>
          <p:nvPr>
            <p:ph type="ctrTitle" hasCustomPrompt="1"/>
          </p:nvPr>
        </p:nvSpPr>
        <p:spPr>
          <a:xfrm>
            <a:off x="760611" y="2819400"/>
            <a:ext cx="8612843" cy="2209800"/>
          </a:xfrm>
        </p:spPr>
        <p:txBody>
          <a:bodyPr anchor="t" anchorCtr="0">
            <a:normAutofit/>
          </a:bodyPr>
          <a:lstStyle>
            <a:lvl1pPr>
              <a:defRPr sz="2800">
                <a:solidFill>
                  <a:schemeClr val="bg1"/>
                </a:solidFill>
              </a:defRPr>
            </a:lvl1pPr>
          </a:lstStyle>
          <a:p>
            <a:r>
              <a:rPr lang="en-US" dirty="0" smtClean="0"/>
              <a:t>Questions? </a:t>
            </a:r>
            <a:br>
              <a:rPr lang="en-US" dirty="0" smtClean="0"/>
            </a:br>
            <a:r>
              <a:rPr lang="en-US" dirty="0" smtClean="0"/>
              <a:t>Contact the Library Communications Program.</a:t>
            </a:r>
          </a:p>
        </p:txBody>
      </p:sp>
    </p:spTree>
    <p:extLst>
      <p:ext uri="{BB962C8B-B14F-4D97-AF65-F5344CB8AC3E}">
        <p14:creationId xmlns:p14="http://schemas.microsoft.com/office/powerpoint/2010/main" val="8819279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 Gold Lef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3" y="283"/>
            <a:ext cx="12190992" cy="6857434"/>
          </a:xfrm>
          <a:prstGeom prst="rect">
            <a:avLst/>
          </a:prstGeom>
        </p:spPr>
      </p:pic>
      <p:sp>
        <p:nvSpPr>
          <p:cNvPr id="2" name="Date Placeholder 1"/>
          <p:cNvSpPr>
            <a:spLocks noGrp="1"/>
          </p:cNvSpPr>
          <p:nvPr>
            <p:ph type="dt" sz="half" idx="10"/>
          </p:nvPr>
        </p:nvSpPr>
        <p:spPr/>
        <p:txBody>
          <a:bodyPr/>
          <a:lstStyle/>
          <a:p>
            <a:fld id="{561355D3-FAAF-4A0B-AE63-7CE5F320157F}"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3AED5E-BBB4-4179-A63F-D41E0B5576F9}" type="slidenum">
              <a:rPr lang="en-US" smtClean="0"/>
              <a:t>‹#›</a:t>
            </a:fld>
            <a:endParaRPr lang="en-US"/>
          </a:p>
        </p:txBody>
      </p:sp>
    </p:spTree>
    <p:extLst>
      <p:ext uri="{BB962C8B-B14F-4D97-AF65-F5344CB8AC3E}">
        <p14:creationId xmlns:p14="http://schemas.microsoft.com/office/powerpoint/2010/main" val="32831514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lank - Gold Righ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3" y="283"/>
            <a:ext cx="12190992" cy="6857434"/>
          </a:xfrm>
          <a:prstGeom prst="rect">
            <a:avLst/>
          </a:prstGeom>
        </p:spPr>
      </p:pic>
      <p:sp>
        <p:nvSpPr>
          <p:cNvPr id="2" name="Date Placeholder 1"/>
          <p:cNvSpPr>
            <a:spLocks noGrp="1"/>
          </p:cNvSpPr>
          <p:nvPr>
            <p:ph type="dt" sz="half" idx="10"/>
          </p:nvPr>
        </p:nvSpPr>
        <p:spPr/>
        <p:txBody>
          <a:bodyPr/>
          <a:lstStyle/>
          <a:p>
            <a:fld id="{561355D3-FAAF-4A0B-AE63-7CE5F320157F}"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3AED5E-BBB4-4179-A63F-D41E0B5576F9}" type="slidenum">
              <a:rPr lang="en-US" smtClean="0"/>
              <a:t>‹#›</a:t>
            </a:fld>
            <a:endParaRPr lang="en-US"/>
          </a:p>
        </p:txBody>
      </p:sp>
    </p:spTree>
    <p:extLst>
      <p:ext uri="{BB962C8B-B14F-4D97-AF65-F5344CB8AC3E}">
        <p14:creationId xmlns:p14="http://schemas.microsoft.com/office/powerpoint/2010/main" val="38684484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 Gold Bottom">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3" y="283"/>
            <a:ext cx="12190992" cy="6857434"/>
          </a:xfrm>
          <a:prstGeom prst="rect">
            <a:avLst/>
          </a:prstGeom>
        </p:spPr>
      </p:pic>
      <p:sp>
        <p:nvSpPr>
          <p:cNvPr id="2" name="Date Placeholder 1"/>
          <p:cNvSpPr>
            <a:spLocks noGrp="1"/>
          </p:cNvSpPr>
          <p:nvPr>
            <p:ph type="dt" sz="half" idx="10"/>
          </p:nvPr>
        </p:nvSpPr>
        <p:spPr/>
        <p:txBody>
          <a:bodyPr/>
          <a:lstStyle/>
          <a:p>
            <a:fld id="{561355D3-FAAF-4A0B-AE63-7CE5F320157F}"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3AED5E-BBB4-4179-A63F-D41E0B5576F9}" type="slidenum">
              <a:rPr lang="en-US" smtClean="0"/>
              <a:t>‹#›</a:t>
            </a:fld>
            <a:endParaRPr lang="en-US"/>
          </a:p>
        </p:txBody>
      </p:sp>
    </p:spTree>
    <p:extLst>
      <p:ext uri="{BB962C8B-B14F-4D97-AF65-F5344CB8AC3E}">
        <p14:creationId xmlns:p14="http://schemas.microsoft.com/office/powerpoint/2010/main" val="34672704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Gold Bottom - 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3" y="283"/>
            <a:ext cx="12190992" cy="6857434"/>
          </a:xfrm>
          <a:prstGeom prst="rect">
            <a:avLst/>
          </a:prstGeom>
        </p:spPr>
      </p:pic>
      <p:sp>
        <p:nvSpPr>
          <p:cNvPr id="2" name="Date Placeholder 1"/>
          <p:cNvSpPr>
            <a:spLocks noGrp="1"/>
          </p:cNvSpPr>
          <p:nvPr>
            <p:ph type="dt" sz="half" idx="10"/>
          </p:nvPr>
        </p:nvSpPr>
        <p:spPr/>
        <p:txBody>
          <a:bodyPr/>
          <a:lstStyle/>
          <a:p>
            <a:fld id="{561355D3-FAAF-4A0B-AE63-7CE5F320157F}"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3AED5E-BBB4-4179-A63F-D41E0B5576F9}" type="slidenum">
              <a:rPr lang="en-US" smtClean="0"/>
              <a:t>‹#›</a:t>
            </a:fld>
            <a:endParaRPr lang="en-US"/>
          </a:p>
        </p:txBody>
      </p:sp>
    </p:spTree>
    <p:extLst>
      <p:ext uri="{BB962C8B-B14F-4D97-AF65-F5344CB8AC3E}">
        <p14:creationId xmlns:p14="http://schemas.microsoft.com/office/powerpoint/2010/main" val="87320944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Google Shape;127;p19"/>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9pPr>
          </a:lstStyle>
          <a:p>
            <a:endParaRPr/>
          </a:p>
        </p:txBody>
      </p:sp>
      <p:sp>
        <p:nvSpPr>
          <p:cNvPr id="128" name="Google Shape;128;p19"/>
          <p:cNvSpPr txBox="1">
            <a:spLocks noGrp="1"/>
          </p:cNvSpPr>
          <p:nvPr>
            <p:ph type="sldNum" idx="12"/>
          </p:nvPr>
        </p:nvSpPr>
        <p:spPr>
          <a:xfrm>
            <a:off x="8892933" y="6074017"/>
            <a:ext cx="2743200" cy="3652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32317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3 1">
  <p:cSld name="Section title and description 3 1">
    <p:spTree>
      <p:nvGrpSpPr>
        <p:cNvPr id="1" name="Shape 45"/>
        <p:cNvGrpSpPr/>
        <p:nvPr/>
      </p:nvGrpSpPr>
      <p:grpSpPr>
        <a:xfrm>
          <a:off x="0" y="0"/>
          <a:ext cx="0" cy="0"/>
          <a:chOff x="0" y="0"/>
          <a:chExt cx="0" cy="0"/>
        </a:xfrm>
      </p:grpSpPr>
      <p:grpSp>
        <p:nvGrpSpPr>
          <p:cNvPr id="46" name="Google Shape;46;p7"/>
          <p:cNvGrpSpPr/>
          <p:nvPr/>
        </p:nvGrpSpPr>
        <p:grpSpPr>
          <a:xfrm>
            <a:off x="903990" y="1112608"/>
            <a:ext cx="994351" cy="61101"/>
            <a:chOff x="4580561" y="2589004"/>
            <a:chExt cx="1064464" cy="25200"/>
          </a:xfrm>
        </p:grpSpPr>
        <p:sp>
          <p:nvSpPr>
            <p:cNvPr id="47" name="Google Shape;47;p7"/>
            <p:cNvSpPr/>
            <p:nvPr/>
          </p:nvSpPr>
          <p:spPr>
            <a:xfrm rot="-5400000">
              <a:off x="5366325" y="2335504"/>
              <a:ext cx="25200" cy="532200"/>
            </a:xfrm>
            <a:prstGeom prst="rect">
              <a:avLst/>
            </a:prstGeom>
            <a:solidFill>
              <a:srgbClr val="005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733"/>
            </a:p>
          </p:txBody>
        </p:sp>
        <p:sp>
          <p:nvSpPr>
            <p:cNvPr id="48" name="Google Shape;48;p7"/>
            <p:cNvSpPr/>
            <p:nvPr/>
          </p:nvSpPr>
          <p:spPr>
            <a:xfrm rot="-5400000">
              <a:off x="4836311" y="2333254"/>
              <a:ext cx="25200" cy="536700"/>
            </a:xfrm>
            <a:prstGeom prst="rect">
              <a:avLst/>
            </a:prstGeom>
            <a:solidFill>
              <a:srgbClr val="005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733"/>
            </a:p>
          </p:txBody>
        </p:sp>
      </p:grpSp>
      <p:sp>
        <p:nvSpPr>
          <p:cNvPr id="49" name="Google Shape;49;p7"/>
          <p:cNvSpPr txBox="1">
            <a:spLocks noGrp="1"/>
          </p:cNvSpPr>
          <p:nvPr>
            <p:ph type="title"/>
          </p:nvPr>
        </p:nvSpPr>
        <p:spPr>
          <a:xfrm>
            <a:off x="767000" y="283800"/>
            <a:ext cx="10251600" cy="71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3467">
                <a:solidFill>
                  <a:schemeClr val="dk2"/>
                </a:solidFill>
              </a:defRPr>
            </a:lvl1pPr>
            <a:lvl2pPr lvl="1" rtl="0">
              <a:spcBef>
                <a:spcPts val="0"/>
              </a:spcBef>
              <a:spcAft>
                <a:spcPts val="0"/>
              </a:spcAft>
              <a:buClr>
                <a:schemeClr val="dk2"/>
              </a:buClr>
              <a:buSzPts val="2600"/>
              <a:buNone/>
              <a:defRPr sz="3467">
                <a:solidFill>
                  <a:schemeClr val="dk2"/>
                </a:solidFill>
              </a:defRPr>
            </a:lvl2pPr>
            <a:lvl3pPr lvl="2" rtl="0">
              <a:spcBef>
                <a:spcPts val="0"/>
              </a:spcBef>
              <a:spcAft>
                <a:spcPts val="0"/>
              </a:spcAft>
              <a:buClr>
                <a:schemeClr val="dk2"/>
              </a:buClr>
              <a:buSzPts val="2600"/>
              <a:buNone/>
              <a:defRPr sz="3467">
                <a:solidFill>
                  <a:schemeClr val="dk2"/>
                </a:solidFill>
              </a:defRPr>
            </a:lvl3pPr>
            <a:lvl4pPr lvl="3" rtl="0">
              <a:spcBef>
                <a:spcPts val="0"/>
              </a:spcBef>
              <a:spcAft>
                <a:spcPts val="0"/>
              </a:spcAft>
              <a:buClr>
                <a:schemeClr val="dk2"/>
              </a:buClr>
              <a:buSzPts val="2600"/>
              <a:buNone/>
              <a:defRPr sz="3467">
                <a:solidFill>
                  <a:schemeClr val="dk2"/>
                </a:solidFill>
              </a:defRPr>
            </a:lvl4pPr>
            <a:lvl5pPr lvl="4" rtl="0">
              <a:spcBef>
                <a:spcPts val="0"/>
              </a:spcBef>
              <a:spcAft>
                <a:spcPts val="0"/>
              </a:spcAft>
              <a:buClr>
                <a:schemeClr val="dk2"/>
              </a:buClr>
              <a:buSzPts val="2600"/>
              <a:buNone/>
              <a:defRPr sz="3467">
                <a:solidFill>
                  <a:schemeClr val="dk2"/>
                </a:solidFill>
              </a:defRPr>
            </a:lvl5pPr>
            <a:lvl6pPr lvl="5" rtl="0">
              <a:spcBef>
                <a:spcPts val="0"/>
              </a:spcBef>
              <a:spcAft>
                <a:spcPts val="0"/>
              </a:spcAft>
              <a:buClr>
                <a:schemeClr val="dk2"/>
              </a:buClr>
              <a:buSzPts val="2600"/>
              <a:buNone/>
              <a:defRPr sz="3467">
                <a:solidFill>
                  <a:schemeClr val="dk2"/>
                </a:solidFill>
              </a:defRPr>
            </a:lvl6pPr>
            <a:lvl7pPr lvl="6" rtl="0">
              <a:spcBef>
                <a:spcPts val="0"/>
              </a:spcBef>
              <a:spcAft>
                <a:spcPts val="0"/>
              </a:spcAft>
              <a:buClr>
                <a:schemeClr val="dk2"/>
              </a:buClr>
              <a:buSzPts val="2600"/>
              <a:buNone/>
              <a:defRPr sz="3467">
                <a:solidFill>
                  <a:schemeClr val="dk2"/>
                </a:solidFill>
              </a:defRPr>
            </a:lvl7pPr>
            <a:lvl8pPr lvl="7" rtl="0">
              <a:spcBef>
                <a:spcPts val="0"/>
              </a:spcBef>
              <a:spcAft>
                <a:spcPts val="0"/>
              </a:spcAft>
              <a:buClr>
                <a:schemeClr val="dk2"/>
              </a:buClr>
              <a:buSzPts val="2600"/>
              <a:buNone/>
              <a:defRPr sz="3467">
                <a:solidFill>
                  <a:schemeClr val="dk2"/>
                </a:solidFill>
              </a:defRPr>
            </a:lvl8pPr>
            <a:lvl9pPr lvl="8" rtl="0">
              <a:spcBef>
                <a:spcPts val="0"/>
              </a:spcBef>
              <a:spcAft>
                <a:spcPts val="0"/>
              </a:spcAft>
              <a:buClr>
                <a:schemeClr val="dk2"/>
              </a:buClr>
              <a:buSzPts val="2600"/>
              <a:buNone/>
              <a:defRPr sz="3467">
                <a:solidFill>
                  <a:schemeClr val="dk2"/>
                </a:solidFill>
              </a:defRPr>
            </a:lvl9pPr>
          </a:lstStyle>
          <a:p>
            <a:endParaRPr/>
          </a:p>
        </p:txBody>
      </p:sp>
      <p:pic>
        <p:nvPicPr>
          <p:cNvPr id="50" name="Google Shape;50;p7"/>
          <p:cNvPicPr preferRelativeResize="0"/>
          <p:nvPr/>
        </p:nvPicPr>
        <p:blipFill rotWithShape="1">
          <a:blip r:embed="rId2">
            <a:alphaModFix/>
          </a:blip>
          <a:srcRect r="67778"/>
          <a:stretch/>
        </p:blipFill>
        <p:spPr>
          <a:xfrm>
            <a:off x="117468" y="6239167"/>
            <a:ext cx="373065" cy="418000"/>
          </a:xfrm>
          <a:prstGeom prst="rect">
            <a:avLst/>
          </a:prstGeom>
          <a:noFill/>
          <a:ln>
            <a:noFill/>
          </a:ln>
        </p:spPr>
      </p:pic>
      <p:sp>
        <p:nvSpPr>
          <p:cNvPr id="51" name="Google Shape;51;p7"/>
          <p:cNvSpPr/>
          <p:nvPr/>
        </p:nvSpPr>
        <p:spPr>
          <a:xfrm>
            <a:off x="11866433" y="1112600"/>
            <a:ext cx="373200" cy="4890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5733"/>
          </a:p>
        </p:txBody>
      </p:sp>
      <p:sp>
        <p:nvSpPr>
          <p:cNvPr id="52" name="Google Shape;52;p7"/>
          <p:cNvSpPr/>
          <p:nvPr/>
        </p:nvSpPr>
        <p:spPr>
          <a:xfrm>
            <a:off x="-82400" y="1112600"/>
            <a:ext cx="668400" cy="4890000"/>
          </a:xfrm>
          <a:prstGeom prst="rect">
            <a:avLst/>
          </a:prstGeom>
          <a:solidFill>
            <a:srgbClr val="00558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5733"/>
          </a:p>
        </p:txBody>
      </p:sp>
    </p:spTree>
    <p:extLst>
      <p:ext uri="{BB962C8B-B14F-4D97-AF65-F5344CB8AC3E}">
        <p14:creationId xmlns:p14="http://schemas.microsoft.com/office/powerpoint/2010/main" val="278106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760" y="274638"/>
            <a:ext cx="10058241" cy="1143000"/>
          </a:xfrm>
        </p:spPr>
        <p:txBody>
          <a:bodyPr/>
          <a:lstStyle/>
          <a:p>
            <a:r>
              <a:rPr lang="en-US" dirty="0" smtClean="0"/>
              <a:t>Introduction</a:t>
            </a:r>
            <a:endParaRPr lang="en-US" dirty="0"/>
          </a:p>
        </p:txBody>
      </p:sp>
      <p:sp>
        <p:nvSpPr>
          <p:cNvPr id="3" name="Content Placeholder 2"/>
          <p:cNvSpPr>
            <a:spLocks noGrp="1"/>
          </p:cNvSpPr>
          <p:nvPr>
            <p:ph idx="1" hasCustomPrompt="1"/>
          </p:nvPr>
        </p:nvSpPr>
        <p:spPr>
          <a:xfrm>
            <a:off x="609760" y="1600201"/>
            <a:ext cx="10058241" cy="4267200"/>
          </a:xfrm>
          <a:ln>
            <a:noFill/>
          </a:ln>
        </p:spPr>
        <p:txBody>
          <a:bodyPr/>
          <a:lstStyle>
            <a:lvl1pPr>
              <a:defRPr/>
            </a:lvl1pPr>
            <a:lvl2pPr>
              <a:defRPr/>
            </a:lvl2pPr>
          </a:lstStyle>
          <a:p>
            <a:pPr lvl="0"/>
            <a:r>
              <a:rPr lang="en-US" dirty="0" smtClean="0"/>
              <a:t>This template deck includes several types of slides:</a:t>
            </a:r>
          </a:p>
          <a:p>
            <a:pPr lvl="1"/>
            <a:r>
              <a:rPr lang="en-US" dirty="0" smtClean="0"/>
              <a:t>Section header </a:t>
            </a:r>
          </a:p>
          <a:p>
            <a:pPr lvl="1"/>
            <a:r>
              <a:rPr lang="en-US" dirty="0" smtClean="0"/>
              <a:t>Bullet points </a:t>
            </a:r>
          </a:p>
          <a:p>
            <a:pPr lvl="1"/>
            <a:r>
              <a:rPr lang="en-US" dirty="0" smtClean="0"/>
              <a:t>Single, high-impact image, quote or statistic </a:t>
            </a:r>
          </a:p>
          <a:p>
            <a:pPr lvl="1"/>
            <a:r>
              <a:rPr lang="en-US" dirty="0" smtClean="0"/>
              <a:t>Image + text</a:t>
            </a:r>
          </a:p>
          <a:p>
            <a:pPr lvl="0"/>
            <a:r>
              <a:rPr lang="en-US" dirty="0" smtClean="0"/>
              <a:t>Edit any pages needed for your presentation.</a:t>
            </a:r>
          </a:p>
          <a:p>
            <a:pPr lvl="0"/>
            <a:r>
              <a:rPr lang="en-US" dirty="0" smtClean="0"/>
              <a:t>Delete any you don’t need.</a:t>
            </a:r>
            <a:endParaRPr lang="en-US" dirty="0"/>
          </a:p>
        </p:txBody>
      </p:sp>
      <p:sp>
        <p:nvSpPr>
          <p:cNvPr id="4" name="Date Placeholder 3"/>
          <p:cNvSpPr>
            <a:spLocks noGrp="1"/>
          </p:cNvSpPr>
          <p:nvPr>
            <p:ph type="dt" sz="half" idx="10"/>
          </p:nvPr>
        </p:nvSpPr>
        <p:spPr/>
        <p:txBody>
          <a:bodyPr/>
          <a:lstStyle/>
          <a:p>
            <a:fld id="{561355D3-FAAF-4A0B-AE63-7CE5F320157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AED5E-BBB4-4179-A63F-D41E0B5576F9}" type="slidenum">
              <a:rPr lang="en-US" smtClean="0"/>
              <a:t>‹#›</a:t>
            </a:fld>
            <a:endParaRPr lang="en-US"/>
          </a:p>
        </p:txBody>
      </p:sp>
    </p:spTree>
    <p:extLst>
      <p:ext uri="{BB962C8B-B14F-4D97-AF65-F5344CB8AC3E}">
        <p14:creationId xmlns:p14="http://schemas.microsoft.com/office/powerpoint/2010/main" val="15983829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3" y="283"/>
            <a:ext cx="12190992" cy="6857434"/>
          </a:xfrm>
          <a:prstGeom prst="rect">
            <a:avLst/>
          </a:prstGeom>
        </p:spPr>
      </p:pic>
      <p:sp>
        <p:nvSpPr>
          <p:cNvPr id="2" name="Title 1"/>
          <p:cNvSpPr>
            <a:spLocks noGrp="1"/>
          </p:cNvSpPr>
          <p:nvPr>
            <p:ph type="title" hasCustomPrompt="1"/>
          </p:nvPr>
        </p:nvSpPr>
        <p:spPr>
          <a:xfrm>
            <a:off x="5333802" y="3048000"/>
            <a:ext cx="6250028" cy="1362075"/>
          </a:xfrm>
        </p:spPr>
        <p:txBody>
          <a:bodyPr anchor="ctr" anchorCtr="0">
            <a:normAutofit/>
          </a:bodyPr>
          <a:lstStyle>
            <a:lvl1pPr algn="l">
              <a:defRPr sz="4000" b="0" cap="none" baseline="0">
                <a:solidFill>
                  <a:schemeClr val="bg1"/>
                </a:solidFill>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5333802" y="4419604"/>
            <a:ext cx="6250028" cy="1500187"/>
          </a:xfrm>
        </p:spPr>
        <p:txBody>
          <a:bodyPr anchor="t" anchorCtr="0">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Consider title slides to introduce key topics in your presentation</a:t>
            </a:r>
          </a:p>
        </p:txBody>
      </p:sp>
      <p:sp>
        <p:nvSpPr>
          <p:cNvPr id="4" name="Date Placeholder 3"/>
          <p:cNvSpPr>
            <a:spLocks noGrp="1"/>
          </p:cNvSpPr>
          <p:nvPr>
            <p:ph type="dt" sz="half" idx="10"/>
          </p:nvPr>
        </p:nvSpPr>
        <p:spPr/>
        <p:txBody>
          <a:bodyPr/>
          <a:lstStyle/>
          <a:p>
            <a:fld id="{561355D3-FAAF-4A0B-AE63-7CE5F320157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AED5E-BBB4-4179-A63F-D41E0B5576F9}" type="slidenum">
              <a:rPr lang="en-US" smtClean="0"/>
              <a:t>‹#›</a:t>
            </a:fld>
            <a:endParaRPr lang="en-US"/>
          </a:p>
        </p:txBody>
      </p:sp>
    </p:spTree>
    <p:extLst>
      <p:ext uri="{BB962C8B-B14F-4D97-AF65-F5344CB8AC3E}">
        <p14:creationId xmlns:p14="http://schemas.microsoft.com/office/powerpoint/2010/main" val="16249309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3802" y="3048000"/>
            <a:ext cx="6250028" cy="1362075"/>
          </a:xfrm>
        </p:spPr>
        <p:txBody>
          <a:bodyPr anchor="ctr" anchorCtr="0">
            <a:normAutofit/>
          </a:bodyPr>
          <a:lstStyle>
            <a:lvl1pPr algn="l">
              <a:defRPr sz="4000" b="0" cap="none" baseline="0">
                <a:solidFill>
                  <a:schemeClr val="bg1"/>
                </a:solidFill>
              </a:defRPr>
            </a:lvl1pPr>
          </a:lstStyle>
          <a:p>
            <a:r>
              <a:rPr lang="en-US" dirty="0" smtClean="0"/>
              <a:t>Section Header </a:t>
            </a:r>
            <a:br>
              <a:rPr lang="en-US" dirty="0" smtClean="0"/>
            </a:br>
            <a:r>
              <a:rPr lang="en-US" dirty="0" smtClean="0"/>
              <a:t>+ Image</a:t>
            </a:r>
            <a:endParaRPr lang="en-US" dirty="0"/>
          </a:p>
        </p:txBody>
      </p:sp>
      <p:sp>
        <p:nvSpPr>
          <p:cNvPr id="3" name="Text Placeholder 2"/>
          <p:cNvSpPr>
            <a:spLocks noGrp="1"/>
          </p:cNvSpPr>
          <p:nvPr>
            <p:ph type="body" idx="1" hasCustomPrompt="1"/>
          </p:nvPr>
        </p:nvSpPr>
        <p:spPr>
          <a:xfrm>
            <a:off x="5333802" y="4419604"/>
            <a:ext cx="6250028" cy="1500187"/>
          </a:xfrm>
        </p:spPr>
        <p:txBody>
          <a:bodyPr anchor="t" anchorCtr="0">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Can an image help set the tone? This might introduce “student success.”</a:t>
            </a:r>
          </a:p>
        </p:txBody>
      </p:sp>
      <p:sp>
        <p:nvSpPr>
          <p:cNvPr id="4" name="Date Placeholder 3"/>
          <p:cNvSpPr>
            <a:spLocks noGrp="1"/>
          </p:cNvSpPr>
          <p:nvPr>
            <p:ph type="dt" sz="half" idx="10"/>
          </p:nvPr>
        </p:nvSpPr>
        <p:spPr/>
        <p:txBody>
          <a:bodyPr/>
          <a:lstStyle/>
          <a:p>
            <a:fld id="{561355D3-FAAF-4A0B-AE63-7CE5F320157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AED5E-BBB4-4179-A63F-D41E0B5576F9}" type="slidenum">
              <a:rPr lang="en-US" smtClean="0"/>
              <a:t>‹#›</a:t>
            </a:fld>
            <a:endParaRPr lang="en-US"/>
          </a:p>
        </p:txBody>
      </p:sp>
    </p:spTree>
    <p:extLst>
      <p:ext uri="{BB962C8B-B14F-4D97-AF65-F5344CB8AC3E}">
        <p14:creationId xmlns:p14="http://schemas.microsoft.com/office/powerpoint/2010/main" val="27476574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ext + Image Go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3" y="283"/>
            <a:ext cx="12190992" cy="6857434"/>
          </a:xfrm>
          <a:prstGeom prst="rect">
            <a:avLst/>
          </a:prstGeom>
        </p:spPr>
      </p:pic>
      <p:sp>
        <p:nvSpPr>
          <p:cNvPr id="2" name="Title 1"/>
          <p:cNvSpPr>
            <a:spLocks noGrp="1"/>
          </p:cNvSpPr>
          <p:nvPr>
            <p:ph type="title" hasCustomPrompt="1"/>
          </p:nvPr>
        </p:nvSpPr>
        <p:spPr>
          <a:xfrm>
            <a:off x="609760" y="274638"/>
            <a:ext cx="9753441" cy="1143000"/>
          </a:xfrm>
        </p:spPr>
        <p:txBody>
          <a:bodyPr/>
          <a:lstStyle/>
          <a:p>
            <a:r>
              <a:rPr lang="en-US" dirty="0" smtClean="0"/>
              <a:t>Text Plus Supporting Image</a:t>
            </a:r>
            <a:endParaRPr lang="en-US" dirty="0"/>
          </a:p>
        </p:txBody>
      </p:sp>
      <p:sp>
        <p:nvSpPr>
          <p:cNvPr id="3" name="Content Placeholder 2"/>
          <p:cNvSpPr>
            <a:spLocks noGrp="1"/>
          </p:cNvSpPr>
          <p:nvPr>
            <p:ph sz="half" idx="1" hasCustomPrompt="1"/>
          </p:nvPr>
        </p:nvSpPr>
        <p:spPr>
          <a:xfrm>
            <a:off x="609760" y="1600200"/>
            <a:ext cx="5410021" cy="4014216"/>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Brief points go here</a:t>
            </a:r>
          </a:p>
          <a:p>
            <a:pPr lvl="0"/>
            <a:r>
              <a:rPr lang="en-US" dirty="0" smtClean="0"/>
              <a:t>Choose a relevant image</a:t>
            </a:r>
          </a:p>
          <a:p>
            <a:pPr lvl="0"/>
            <a:r>
              <a:rPr lang="en-US" dirty="0" smtClean="0"/>
              <a:t>Bleed images to the edge for a modern, impactful look</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61355D3-FAAF-4A0B-AE63-7CE5F320157F}"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AED5E-BBB4-4179-A63F-D41E0B5576F9}" type="slidenum">
              <a:rPr lang="en-US" smtClean="0"/>
              <a:t>‹#›</a:t>
            </a:fld>
            <a:endParaRPr lang="en-US"/>
          </a:p>
        </p:txBody>
      </p:sp>
    </p:spTree>
    <p:extLst>
      <p:ext uri="{BB962C8B-B14F-4D97-AF65-F5344CB8AC3E}">
        <p14:creationId xmlns:p14="http://schemas.microsoft.com/office/powerpoint/2010/main" val="13814424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ext + Image Blu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3" y="283"/>
            <a:ext cx="12190992" cy="6857434"/>
          </a:xfrm>
          <a:prstGeom prst="rect">
            <a:avLst/>
          </a:prstGeom>
        </p:spPr>
      </p:pic>
      <p:sp>
        <p:nvSpPr>
          <p:cNvPr id="2" name="Title 1"/>
          <p:cNvSpPr>
            <a:spLocks noGrp="1"/>
          </p:cNvSpPr>
          <p:nvPr>
            <p:ph type="title" hasCustomPrompt="1"/>
          </p:nvPr>
        </p:nvSpPr>
        <p:spPr>
          <a:xfrm>
            <a:off x="609760" y="274638"/>
            <a:ext cx="9753441" cy="1143000"/>
          </a:xfrm>
        </p:spPr>
        <p:txBody>
          <a:bodyPr/>
          <a:lstStyle/>
          <a:p>
            <a:r>
              <a:rPr lang="en-US" dirty="0" smtClean="0"/>
              <a:t>Text Plus Supporting Image</a:t>
            </a:r>
            <a:endParaRPr lang="en-US" dirty="0"/>
          </a:p>
        </p:txBody>
      </p:sp>
      <p:sp>
        <p:nvSpPr>
          <p:cNvPr id="3" name="Content Placeholder 2"/>
          <p:cNvSpPr>
            <a:spLocks noGrp="1"/>
          </p:cNvSpPr>
          <p:nvPr>
            <p:ph sz="half" idx="1" hasCustomPrompt="1"/>
          </p:nvPr>
        </p:nvSpPr>
        <p:spPr>
          <a:xfrm>
            <a:off x="609760" y="1600201"/>
            <a:ext cx="5410021" cy="4041648"/>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This version has a blue bar rather than gold. </a:t>
            </a:r>
          </a:p>
        </p:txBody>
      </p:sp>
      <p:sp>
        <p:nvSpPr>
          <p:cNvPr id="5" name="Date Placeholder 4"/>
          <p:cNvSpPr>
            <a:spLocks noGrp="1"/>
          </p:cNvSpPr>
          <p:nvPr>
            <p:ph type="dt" sz="half" idx="10"/>
          </p:nvPr>
        </p:nvSpPr>
        <p:spPr/>
        <p:txBody>
          <a:bodyPr/>
          <a:lstStyle/>
          <a:p>
            <a:fld id="{561355D3-FAAF-4A0B-AE63-7CE5F320157F}"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AED5E-BBB4-4179-A63F-D41E0B5576F9}" type="slidenum">
              <a:rPr lang="en-US" smtClean="0"/>
              <a:t>‹#›</a:t>
            </a:fld>
            <a:endParaRPr lang="en-US"/>
          </a:p>
        </p:txBody>
      </p:sp>
    </p:spTree>
    <p:extLst>
      <p:ext uri="{BB962C8B-B14F-4D97-AF65-F5344CB8AC3E}">
        <p14:creationId xmlns:p14="http://schemas.microsoft.com/office/powerpoint/2010/main" val="25642234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Quote Go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3" y="283"/>
            <a:ext cx="12190992" cy="6857434"/>
          </a:xfrm>
          <a:prstGeom prst="rect">
            <a:avLst/>
          </a:prstGeom>
        </p:spPr>
      </p:pic>
      <p:sp>
        <p:nvSpPr>
          <p:cNvPr id="2" name="Title 1"/>
          <p:cNvSpPr>
            <a:spLocks noGrp="1"/>
          </p:cNvSpPr>
          <p:nvPr>
            <p:ph type="ctrTitle" hasCustomPrompt="1"/>
          </p:nvPr>
        </p:nvSpPr>
        <p:spPr>
          <a:xfrm>
            <a:off x="916229" y="2185420"/>
            <a:ext cx="10362724" cy="1470025"/>
          </a:xfrm>
        </p:spPr>
        <p:txBody>
          <a:bodyPr>
            <a:normAutofit/>
          </a:bodyPr>
          <a:lstStyle>
            <a:lvl1pPr algn="ctr">
              <a:defRPr sz="4000">
                <a:solidFill>
                  <a:srgbClr val="002855"/>
                </a:solidFill>
              </a:defRPr>
            </a:lvl1pPr>
          </a:lstStyle>
          <a:p>
            <a:r>
              <a:rPr lang="en-US" dirty="0" smtClean="0"/>
              <a:t>“A single quote or statistic</a:t>
            </a:r>
            <a:br>
              <a:rPr lang="en-US" dirty="0" smtClean="0"/>
            </a:br>
            <a:r>
              <a:rPr lang="en-US" dirty="0" smtClean="0"/>
              <a:t>has a lot of impact.”</a:t>
            </a:r>
            <a:endParaRPr lang="en-US" dirty="0"/>
          </a:p>
        </p:txBody>
      </p:sp>
      <p:sp>
        <p:nvSpPr>
          <p:cNvPr id="3" name="Subtitle 2"/>
          <p:cNvSpPr>
            <a:spLocks noGrp="1"/>
          </p:cNvSpPr>
          <p:nvPr>
            <p:ph type="subTitle" idx="1" hasCustomPrompt="1"/>
          </p:nvPr>
        </p:nvSpPr>
        <p:spPr>
          <a:xfrm>
            <a:off x="608171" y="6172200"/>
            <a:ext cx="8533447" cy="3810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Quote attribution (optional)</a:t>
            </a:r>
            <a:endParaRPr lang="en-US" dirty="0"/>
          </a:p>
        </p:txBody>
      </p:sp>
      <p:sp>
        <p:nvSpPr>
          <p:cNvPr id="4" name="Date Placeholder 3"/>
          <p:cNvSpPr>
            <a:spLocks noGrp="1"/>
          </p:cNvSpPr>
          <p:nvPr>
            <p:ph type="dt" sz="half" idx="10"/>
          </p:nvPr>
        </p:nvSpPr>
        <p:spPr/>
        <p:txBody>
          <a:bodyPr/>
          <a:lstStyle/>
          <a:p>
            <a:fld id="{561355D3-FAAF-4A0B-AE63-7CE5F320157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AED5E-BBB4-4179-A63F-D41E0B5576F9}" type="slidenum">
              <a:rPr lang="en-US" smtClean="0"/>
              <a:t>‹#›</a:t>
            </a:fld>
            <a:endParaRPr lang="en-US"/>
          </a:p>
        </p:txBody>
      </p:sp>
    </p:spTree>
    <p:extLst>
      <p:ext uri="{BB962C8B-B14F-4D97-AF65-F5344CB8AC3E}">
        <p14:creationId xmlns:p14="http://schemas.microsoft.com/office/powerpoint/2010/main" val="2560914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Quote Blu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3" y="283"/>
            <a:ext cx="12190992" cy="6857434"/>
          </a:xfrm>
          <a:prstGeom prst="rect">
            <a:avLst/>
          </a:prstGeom>
        </p:spPr>
      </p:pic>
      <p:sp>
        <p:nvSpPr>
          <p:cNvPr id="2" name="Title 1"/>
          <p:cNvSpPr>
            <a:spLocks noGrp="1"/>
          </p:cNvSpPr>
          <p:nvPr>
            <p:ph type="ctrTitle" hasCustomPrompt="1"/>
          </p:nvPr>
        </p:nvSpPr>
        <p:spPr>
          <a:xfrm>
            <a:off x="916229" y="2185420"/>
            <a:ext cx="10362724" cy="1470025"/>
          </a:xfrm>
        </p:spPr>
        <p:txBody>
          <a:bodyPr>
            <a:normAutofit/>
          </a:bodyPr>
          <a:lstStyle>
            <a:lvl1pPr algn="ctr">
              <a:defRPr sz="4000">
                <a:solidFill>
                  <a:srgbClr val="002855"/>
                </a:solidFill>
              </a:defRPr>
            </a:lvl1pPr>
          </a:lstStyle>
          <a:p>
            <a:r>
              <a:rPr lang="en-US" dirty="0" smtClean="0"/>
              <a:t>“A single quote or statistic</a:t>
            </a:r>
            <a:br>
              <a:rPr lang="en-US" dirty="0" smtClean="0"/>
            </a:br>
            <a:r>
              <a:rPr lang="en-US" dirty="0" smtClean="0"/>
              <a:t>has a lot of impact.”</a:t>
            </a:r>
            <a:endParaRPr lang="en-US" dirty="0"/>
          </a:p>
        </p:txBody>
      </p:sp>
      <p:sp>
        <p:nvSpPr>
          <p:cNvPr id="3" name="Subtitle 2"/>
          <p:cNvSpPr>
            <a:spLocks noGrp="1"/>
          </p:cNvSpPr>
          <p:nvPr>
            <p:ph type="subTitle" idx="1" hasCustomPrompt="1"/>
          </p:nvPr>
        </p:nvSpPr>
        <p:spPr>
          <a:xfrm>
            <a:off x="608171" y="6172200"/>
            <a:ext cx="8533447" cy="3810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Quote attribution (optional)</a:t>
            </a:r>
            <a:endParaRPr lang="en-US" dirty="0"/>
          </a:p>
        </p:txBody>
      </p:sp>
      <p:sp>
        <p:nvSpPr>
          <p:cNvPr id="4" name="Date Placeholder 3"/>
          <p:cNvSpPr>
            <a:spLocks noGrp="1"/>
          </p:cNvSpPr>
          <p:nvPr>
            <p:ph type="dt" sz="half" idx="10"/>
          </p:nvPr>
        </p:nvSpPr>
        <p:spPr/>
        <p:txBody>
          <a:bodyPr/>
          <a:lstStyle/>
          <a:p>
            <a:fld id="{561355D3-FAAF-4A0B-AE63-7CE5F320157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AED5E-BBB4-4179-A63F-D41E0B5576F9}" type="slidenum">
              <a:rPr lang="en-US" smtClean="0"/>
              <a:t>‹#›</a:t>
            </a:fld>
            <a:endParaRPr lang="en-US"/>
          </a:p>
        </p:txBody>
      </p:sp>
    </p:spTree>
    <p:extLst>
      <p:ext uri="{BB962C8B-B14F-4D97-AF65-F5344CB8AC3E}">
        <p14:creationId xmlns:p14="http://schemas.microsoft.com/office/powerpoint/2010/main" val="10642847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Quote + Im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61355D3-FAAF-4A0B-AE63-7CE5F320157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AED5E-BBB4-4179-A63F-D41E0B5576F9}" type="slidenum">
              <a:rPr lang="en-US" smtClean="0"/>
              <a:t>‹#›</a:t>
            </a:fld>
            <a:endParaRPr lang="en-US"/>
          </a:p>
        </p:txBody>
      </p:sp>
    </p:spTree>
    <p:extLst>
      <p:ext uri="{BB962C8B-B14F-4D97-AF65-F5344CB8AC3E}">
        <p14:creationId xmlns:p14="http://schemas.microsoft.com/office/powerpoint/2010/main" val="30650708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504" y="283"/>
            <a:ext cx="12190993" cy="6857434"/>
          </a:xfrm>
          <a:prstGeom prst="rect">
            <a:avLst/>
          </a:prstGeom>
        </p:spPr>
      </p:pic>
      <p:sp>
        <p:nvSpPr>
          <p:cNvPr id="2" name="Title Placeholder 1"/>
          <p:cNvSpPr>
            <a:spLocks noGrp="1"/>
          </p:cNvSpPr>
          <p:nvPr>
            <p:ph type="title"/>
          </p:nvPr>
        </p:nvSpPr>
        <p:spPr>
          <a:xfrm>
            <a:off x="609759" y="274638"/>
            <a:ext cx="10972483"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759" y="1600204"/>
            <a:ext cx="10972483"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762" y="6356354"/>
            <a:ext cx="284395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355D3-FAAF-4A0B-AE63-7CE5F320157F}" type="datetimeFigureOut">
              <a:rPr lang="en-US" smtClean="0"/>
              <a:t>10/22/2019</a:t>
            </a:fld>
            <a:endParaRPr lang="en-US"/>
          </a:p>
        </p:txBody>
      </p:sp>
      <p:sp>
        <p:nvSpPr>
          <p:cNvPr id="5" name="Footer Placeholder 4"/>
          <p:cNvSpPr>
            <a:spLocks noGrp="1"/>
          </p:cNvSpPr>
          <p:nvPr>
            <p:ph type="ftr" sz="quarter" idx="3"/>
          </p:nvPr>
        </p:nvSpPr>
        <p:spPr>
          <a:xfrm>
            <a:off x="4165098" y="6356354"/>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8289" y="6356354"/>
            <a:ext cx="284395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AED5E-BBB4-4179-A63F-D41E0B5576F9}" type="slidenum">
              <a:rPr lang="en-US" smtClean="0"/>
              <a:t>‹#›</a:t>
            </a:fld>
            <a:endParaRPr lang="en-US"/>
          </a:p>
        </p:txBody>
      </p:sp>
    </p:spTree>
    <p:extLst>
      <p:ext uri="{BB962C8B-B14F-4D97-AF65-F5344CB8AC3E}">
        <p14:creationId xmlns:p14="http://schemas.microsoft.com/office/powerpoint/2010/main" val="90209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1" r:id="rId19"/>
  </p:sldLayoutIdLst>
  <p:timing>
    <p:tnLst>
      <p:par>
        <p:cTn id="1" dur="indefinite" restart="never" nodeType="tmRoot"/>
      </p:par>
    </p:tnLst>
  </p:timing>
  <p:txStyles>
    <p:titleStyle>
      <a:lvl1pPr algn="l" defTabSz="914400" rtl="0" eaLnBrk="1" latinLnBrk="0" hangingPunct="1">
        <a:spcBef>
          <a:spcPct val="0"/>
        </a:spcBef>
        <a:buNone/>
        <a:defRPr sz="4000" b="0" kern="1200">
          <a:solidFill>
            <a:srgbClr val="002855"/>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855"/>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85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hyperlink" Target="https://medium.com/cancer-moonshot/here-s-what-the-vice-president-said-to-the-largest-convening-of-cancer-researchers-in-the-country-3007bb196db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accountability.universityofcalifornia.edu/2019/chapters/chapter-9.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UC, transforming </a:t>
            </a:r>
            <a:r>
              <a:rPr lang="en-US" dirty="0"/>
              <a:t>scholarly </a:t>
            </a:r>
            <a:r>
              <a:rPr lang="en-US" dirty="0" smtClean="0"/>
              <a:t>communications, updates on Cambridge &amp; Elsevier</a:t>
            </a:r>
            <a:endParaRPr lang="en-US" dirty="0"/>
          </a:p>
        </p:txBody>
      </p:sp>
      <p:sp>
        <p:nvSpPr>
          <p:cNvPr id="3" name="Subtitle 2"/>
          <p:cNvSpPr>
            <a:spLocks noGrp="1"/>
          </p:cNvSpPr>
          <p:nvPr>
            <p:ph type="subTitle" idx="1"/>
          </p:nvPr>
        </p:nvSpPr>
        <p:spPr/>
        <p:txBody>
          <a:bodyPr>
            <a:normAutofit lnSpcReduction="10000"/>
          </a:bodyPr>
          <a:lstStyle/>
          <a:p>
            <a:endParaRPr lang="en-US" dirty="0" smtClean="0"/>
          </a:p>
          <a:p>
            <a:r>
              <a:rPr lang="en-US" dirty="0" smtClean="0"/>
              <a:t>Rice Majors, Associate University Librarian for Scholarly Resources</a:t>
            </a:r>
          </a:p>
          <a:p>
            <a:r>
              <a:rPr lang="en-US" dirty="0" smtClean="0"/>
              <a:t>@</a:t>
            </a:r>
            <a:r>
              <a:rPr lang="en-US" dirty="0" err="1" smtClean="0"/>
              <a:t>ricemajors</a:t>
            </a:r>
            <a:endParaRPr lang="en-US" dirty="0"/>
          </a:p>
        </p:txBody>
      </p:sp>
    </p:spTree>
    <p:extLst>
      <p:ext uri="{BB962C8B-B14F-4D97-AF65-F5344CB8AC3E}">
        <p14:creationId xmlns:p14="http://schemas.microsoft.com/office/powerpoint/2010/main" val="3934124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txBox="1">
            <a:spLocks noGrp="1"/>
          </p:cNvSpPr>
          <p:nvPr>
            <p:ph type="title"/>
          </p:nvPr>
        </p:nvSpPr>
        <p:spPr>
          <a:xfrm>
            <a:off x="767000" y="283800"/>
            <a:ext cx="10251600" cy="713600"/>
          </a:xfrm>
          <a:prstGeom prst="rect">
            <a:avLst/>
          </a:prstGeom>
        </p:spPr>
        <p:txBody>
          <a:bodyPr spcFirstLastPara="1" vert="horz" wrap="square" lIns="121900" tIns="121900" rIns="121900" bIns="121900" rtlCol="0" anchor="t" anchorCtr="0">
            <a:noAutofit/>
          </a:bodyPr>
          <a:lstStyle/>
          <a:p>
            <a:r>
              <a:rPr lang="en"/>
              <a:t>Benefits for authors</a:t>
            </a:r>
            <a:endParaRPr/>
          </a:p>
        </p:txBody>
      </p:sp>
      <p:pic>
        <p:nvPicPr>
          <p:cNvPr id="204" name="Google Shape;204;p26"/>
          <p:cNvPicPr preferRelativeResize="0"/>
          <p:nvPr/>
        </p:nvPicPr>
        <p:blipFill rotWithShape="1">
          <a:blip r:embed="rId3">
            <a:alphaModFix/>
          </a:blip>
          <a:srcRect l="3846"/>
          <a:stretch/>
        </p:blipFill>
        <p:spPr>
          <a:xfrm>
            <a:off x="7815167" y="1996167"/>
            <a:ext cx="3889600" cy="3345200"/>
          </a:xfrm>
          <a:prstGeom prst="rect">
            <a:avLst/>
          </a:prstGeom>
          <a:noFill/>
          <a:ln>
            <a:noFill/>
          </a:ln>
        </p:spPr>
      </p:pic>
      <p:pic>
        <p:nvPicPr>
          <p:cNvPr id="205" name="Google Shape;205;p26"/>
          <p:cNvPicPr preferRelativeResize="0"/>
          <p:nvPr/>
        </p:nvPicPr>
        <p:blipFill>
          <a:blip r:embed="rId4">
            <a:alphaModFix/>
          </a:blip>
          <a:stretch>
            <a:fillRect/>
          </a:stretch>
        </p:blipFill>
        <p:spPr>
          <a:xfrm>
            <a:off x="888100" y="1519700"/>
            <a:ext cx="5592501" cy="3088533"/>
          </a:xfrm>
          <a:prstGeom prst="rect">
            <a:avLst/>
          </a:prstGeom>
          <a:noFill/>
          <a:ln>
            <a:noFill/>
          </a:ln>
        </p:spPr>
      </p:pic>
      <p:pic>
        <p:nvPicPr>
          <p:cNvPr id="206" name="Google Shape;206;p26"/>
          <p:cNvPicPr preferRelativeResize="0"/>
          <p:nvPr/>
        </p:nvPicPr>
        <p:blipFill rotWithShape="1">
          <a:blip r:embed="rId5">
            <a:alphaModFix/>
          </a:blip>
          <a:srcRect l="6350" r="2399"/>
          <a:stretch/>
        </p:blipFill>
        <p:spPr>
          <a:xfrm>
            <a:off x="5239667" y="3478334"/>
            <a:ext cx="2774435" cy="2743332"/>
          </a:xfrm>
          <a:prstGeom prst="rect">
            <a:avLst/>
          </a:prstGeom>
          <a:noFill/>
          <a:ln>
            <a:noFill/>
          </a:ln>
        </p:spPr>
      </p:pic>
    </p:spTree>
    <p:extLst>
      <p:ext uri="{BB962C8B-B14F-4D97-AF65-F5344CB8AC3E}">
        <p14:creationId xmlns:p14="http://schemas.microsoft.com/office/powerpoint/2010/main" val="1139383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Elsevier: Negotiations </a:t>
            </a:r>
            <a:r>
              <a:rPr lang="en-US" dirty="0"/>
              <a:t>stalled over cost containment</a:t>
            </a:r>
          </a:p>
        </p:txBody>
      </p:sp>
      <p:sp>
        <p:nvSpPr>
          <p:cNvPr id="3" name="Content Placeholder 2"/>
          <p:cNvSpPr>
            <a:spLocks noGrp="1"/>
          </p:cNvSpPr>
          <p:nvPr>
            <p:ph idx="1"/>
          </p:nvPr>
        </p:nvSpPr>
        <p:spPr/>
        <p:txBody>
          <a:bodyPr/>
          <a:lstStyle/>
          <a:p>
            <a:r>
              <a:rPr lang="en-US" dirty="0"/>
              <a:t>The Academic Senate and the Libraries agreed not to accept Elsevier’s last </a:t>
            </a:r>
            <a:r>
              <a:rPr lang="en-US" dirty="0" smtClean="0"/>
              <a:t>proposal in February 2019, </a:t>
            </a:r>
            <a:r>
              <a:rPr lang="en-US" dirty="0"/>
              <a:t>which:</a:t>
            </a:r>
          </a:p>
          <a:p>
            <a:pPr lvl="1"/>
            <a:r>
              <a:rPr lang="en-US" dirty="0"/>
              <a:t>Included no cap on the total </a:t>
            </a:r>
            <a:r>
              <a:rPr lang="en-US" dirty="0" smtClean="0"/>
              <a:t>amount that </a:t>
            </a:r>
            <a:r>
              <a:rPr lang="en-US" dirty="0"/>
              <a:t>UC would pay </a:t>
            </a:r>
            <a:endParaRPr lang="en-US" dirty="0" smtClean="0"/>
          </a:p>
          <a:p>
            <a:pPr lvl="2"/>
            <a:r>
              <a:rPr lang="en-US" smtClean="0"/>
              <a:t>Cost increases would </a:t>
            </a:r>
            <a:r>
              <a:rPr lang="en-US" dirty="0" smtClean="0"/>
              <a:t>be passed on to faculty under Elsevier’s model</a:t>
            </a:r>
            <a:endParaRPr lang="en-US" dirty="0"/>
          </a:p>
          <a:p>
            <a:pPr lvl="1"/>
            <a:r>
              <a:rPr lang="en-US" dirty="0"/>
              <a:t>Would prevent the Library from covering article fees for authors lacking grants or other research funds</a:t>
            </a:r>
          </a:p>
          <a:p>
            <a:pPr lvl="1"/>
            <a:r>
              <a:rPr lang="en-US" dirty="0"/>
              <a:t>Would preclude authors publishing open access in high-profile journals such as those from Cell Press and The Lancet</a:t>
            </a:r>
          </a:p>
          <a:p>
            <a:endParaRPr lang="en-US" dirty="0"/>
          </a:p>
        </p:txBody>
      </p:sp>
    </p:spTree>
    <p:extLst>
      <p:ext uri="{BB962C8B-B14F-4D97-AF65-F5344CB8AC3E}">
        <p14:creationId xmlns:p14="http://schemas.microsoft.com/office/powerpoint/2010/main" val="2259632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Status of Elsevier </a:t>
            </a:r>
            <a:r>
              <a:rPr lang="en-US" dirty="0" smtClean="0"/>
              <a:t>discussions</a:t>
            </a:r>
            <a:endParaRPr lang="en-US" dirty="0"/>
          </a:p>
        </p:txBody>
      </p:sp>
      <p:sp>
        <p:nvSpPr>
          <p:cNvPr id="3" name="Content Placeholder 2"/>
          <p:cNvSpPr>
            <a:spLocks noGrp="1"/>
          </p:cNvSpPr>
          <p:nvPr>
            <p:ph idx="1"/>
          </p:nvPr>
        </p:nvSpPr>
        <p:spPr/>
        <p:txBody>
          <a:bodyPr/>
          <a:lstStyle/>
          <a:p>
            <a:r>
              <a:rPr lang="en-US" dirty="0"/>
              <a:t>Current status of negotiations: </a:t>
            </a:r>
            <a:endParaRPr lang="en-US" dirty="0" smtClean="0"/>
          </a:p>
          <a:p>
            <a:pPr lvl="1"/>
            <a:r>
              <a:rPr lang="en-US" dirty="0" smtClean="0"/>
              <a:t>Negotiations stalled; no formal negotiations since spring 2019</a:t>
            </a:r>
          </a:p>
          <a:p>
            <a:pPr lvl="1"/>
            <a:r>
              <a:rPr lang="en-US" dirty="0"/>
              <a:t>Some cordial ad hoc communications </a:t>
            </a:r>
          </a:p>
          <a:p>
            <a:pPr lvl="1"/>
            <a:r>
              <a:rPr lang="en-US" dirty="0" smtClean="0"/>
              <a:t>UC </a:t>
            </a:r>
            <a:r>
              <a:rPr lang="en-US" dirty="0"/>
              <a:t>hopes to reenter formal negotiations if Elsevier indicates that willingness to address our goals</a:t>
            </a:r>
          </a:p>
          <a:p>
            <a:r>
              <a:rPr lang="en-US" dirty="0" smtClean="0"/>
              <a:t>Competing </a:t>
            </a:r>
            <a:r>
              <a:rPr lang="en-US" dirty="0"/>
              <a:t>public narratives</a:t>
            </a:r>
          </a:p>
          <a:p>
            <a:pPr lvl="1"/>
            <a:r>
              <a:rPr lang="en-US" dirty="0"/>
              <a:t>UC team working hard to clarify and fact-check</a:t>
            </a:r>
          </a:p>
          <a:p>
            <a:pPr lvl="1"/>
            <a:r>
              <a:rPr lang="en-US" dirty="0"/>
              <a:t>osc.universityofcalifornia.edu </a:t>
            </a:r>
          </a:p>
          <a:p>
            <a:endParaRPr lang="en-US" dirty="0"/>
          </a:p>
        </p:txBody>
      </p:sp>
    </p:spTree>
    <p:extLst>
      <p:ext uri="{BB962C8B-B14F-4D97-AF65-F5344CB8AC3E}">
        <p14:creationId xmlns:p14="http://schemas.microsoft.com/office/powerpoint/2010/main" val="230463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sldNum" idx="12"/>
          </p:nvPr>
        </p:nvSpPr>
        <p:spPr>
          <a:xfrm>
            <a:off x="8892933" y="6074017"/>
            <a:ext cx="2743200" cy="365200"/>
          </a:xfrm>
          <a:prstGeom prst="rect">
            <a:avLst/>
          </a:prstGeom>
        </p:spPr>
        <p:txBody>
          <a:bodyPr spcFirstLastPara="1" vert="horz" wrap="square" lIns="91433" tIns="45700" rIns="91433" bIns="45700" rtlCol="0" anchor="t" anchorCtr="0">
            <a:noAutofit/>
          </a:bodyPr>
          <a:lstStyle/>
          <a:p>
            <a:fld id="{00000000-1234-1234-1234-123412341234}" type="slidenum">
              <a:rPr lang="en-US"/>
              <a:pPr/>
              <a:t>13</a:t>
            </a:fld>
            <a:endParaRPr/>
          </a:p>
        </p:txBody>
      </p:sp>
      <p:sp>
        <p:nvSpPr>
          <p:cNvPr id="160" name="Google Shape;160;p23"/>
          <p:cNvSpPr txBox="1"/>
          <p:nvPr/>
        </p:nvSpPr>
        <p:spPr>
          <a:xfrm>
            <a:off x="746076" y="503201"/>
            <a:ext cx="9857600" cy="1151200"/>
          </a:xfrm>
          <a:prstGeom prst="rect">
            <a:avLst/>
          </a:prstGeom>
          <a:noFill/>
          <a:ln>
            <a:noFill/>
          </a:ln>
        </p:spPr>
        <p:txBody>
          <a:bodyPr spcFirstLastPara="1" wrap="square" lIns="0" tIns="0" rIns="0" bIns="0" anchor="t" anchorCtr="0">
            <a:noAutofit/>
          </a:bodyPr>
          <a:lstStyle/>
          <a:p>
            <a:pPr>
              <a:buClr>
                <a:srgbClr val="002060"/>
              </a:buClr>
              <a:buSzPts val="4400"/>
            </a:pPr>
            <a:r>
              <a:rPr lang="en-US" dirty="0">
                <a:sym typeface="Calibri"/>
              </a:rPr>
              <a:t>Access: What is affected and what is not </a:t>
            </a:r>
          </a:p>
          <a:p>
            <a:pPr>
              <a:buClr>
                <a:srgbClr val="002060"/>
              </a:buClr>
              <a:buSzPts val="4400"/>
            </a:pPr>
            <a:endParaRPr sz="3200" b="1" dirty="0">
              <a:latin typeface="Calibri"/>
              <a:ea typeface="Calibri"/>
              <a:cs typeface="Calibri"/>
              <a:sym typeface="Calibri"/>
            </a:endParaRPr>
          </a:p>
        </p:txBody>
      </p:sp>
      <p:pic>
        <p:nvPicPr>
          <p:cNvPr id="161" name="Google Shape;161;p23"/>
          <p:cNvPicPr preferRelativeResize="0"/>
          <p:nvPr/>
        </p:nvPicPr>
        <p:blipFill>
          <a:blip r:embed="rId3">
            <a:alphaModFix/>
          </a:blip>
          <a:stretch>
            <a:fillRect/>
          </a:stretch>
        </p:blipFill>
        <p:spPr>
          <a:xfrm>
            <a:off x="6213367" y="2333102"/>
            <a:ext cx="1006899" cy="1573268"/>
          </a:xfrm>
          <a:prstGeom prst="rect">
            <a:avLst/>
          </a:prstGeom>
          <a:noFill/>
          <a:ln>
            <a:noFill/>
          </a:ln>
        </p:spPr>
      </p:pic>
      <p:pic>
        <p:nvPicPr>
          <p:cNvPr id="162" name="Google Shape;162;p23"/>
          <p:cNvPicPr preferRelativeResize="0"/>
          <p:nvPr/>
        </p:nvPicPr>
        <p:blipFill>
          <a:blip r:embed="rId4">
            <a:alphaModFix/>
          </a:blip>
          <a:stretch>
            <a:fillRect/>
          </a:stretch>
        </p:blipFill>
        <p:spPr>
          <a:xfrm>
            <a:off x="746067" y="2264001"/>
            <a:ext cx="1051136" cy="1642367"/>
          </a:xfrm>
          <a:prstGeom prst="rect">
            <a:avLst/>
          </a:prstGeom>
          <a:noFill/>
          <a:ln>
            <a:noFill/>
          </a:ln>
        </p:spPr>
      </p:pic>
      <p:sp>
        <p:nvSpPr>
          <p:cNvPr id="163" name="Google Shape;163;p23"/>
          <p:cNvSpPr txBox="1"/>
          <p:nvPr/>
        </p:nvSpPr>
        <p:spPr>
          <a:xfrm>
            <a:off x="2022633" y="2264000"/>
            <a:ext cx="3634800" cy="2628400"/>
          </a:xfrm>
          <a:prstGeom prst="rect">
            <a:avLst/>
          </a:prstGeom>
          <a:noFill/>
          <a:ln>
            <a:noFill/>
          </a:ln>
        </p:spPr>
        <p:txBody>
          <a:bodyPr spcFirstLastPara="1" wrap="square" lIns="121900" tIns="60933" rIns="121900" bIns="60933" anchor="t" anchorCtr="0">
            <a:noAutofit/>
          </a:bodyPr>
          <a:lstStyle/>
          <a:p>
            <a:pPr marL="380990" indent="-372524">
              <a:lnSpc>
                <a:spcPct val="115000"/>
              </a:lnSpc>
              <a:buClr>
                <a:srgbClr val="000000"/>
              </a:buClr>
              <a:buSzPts val="1800"/>
              <a:buFont typeface="Calibri"/>
              <a:buChar char="•"/>
            </a:pPr>
            <a:r>
              <a:rPr lang="en-US" sz="2400">
                <a:latin typeface="Calibri"/>
                <a:ea typeface="Calibri"/>
                <a:cs typeface="Calibri"/>
                <a:sym typeface="Calibri"/>
              </a:rPr>
              <a:t>2019 articles </a:t>
            </a:r>
            <a:endParaRPr sz="2400">
              <a:latin typeface="Calibri"/>
              <a:ea typeface="Calibri"/>
              <a:cs typeface="Calibri"/>
              <a:sym typeface="Calibri"/>
            </a:endParaRPr>
          </a:p>
          <a:p>
            <a:pPr marL="380990" indent="-372524">
              <a:lnSpc>
                <a:spcPct val="115000"/>
              </a:lnSpc>
              <a:spcBef>
                <a:spcPts val="1333"/>
              </a:spcBef>
              <a:buClr>
                <a:srgbClr val="000000"/>
              </a:buClr>
              <a:buSzPts val="1800"/>
              <a:buFont typeface="Calibri"/>
              <a:buChar char="•"/>
            </a:pPr>
            <a:r>
              <a:rPr lang="en-US" sz="2400">
                <a:latin typeface="Calibri"/>
                <a:ea typeface="Calibri"/>
                <a:cs typeface="Calibri"/>
                <a:sym typeface="Calibri"/>
              </a:rPr>
              <a:t>Pre-2019 articles in </a:t>
            </a:r>
            <a:br>
              <a:rPr lang="en-US" sz="2400">
                <a:latin typeface="Calibri"/>
                <a:ea typeface="Calibri"/>
                <a:cs typeface="Calibri"/>
                <a:sym typeface="Calibri"/>
              </a:rPr>
            </a:br>
            <a:r>
              <a:rPr lang="en-US" sz="2400">
                <a:latin typeface="Calibri"/>
                <a:ea typeface="Calibri"/>
                <a:cs typeface="Calibri"/>
                <a:sym typeface="Calibri"/>
              </a:rPr>
              <a:t>certain journals</a:t>
            </a:r>
            <a:endParaRPr sz="2400">
              <a:latin typeface="Calibri"/>
              <a:ea typeface="Calibri"/>
              <a:cs typeface="Calibri"/>
              <a:sym typeface="Calibri"/>
            </a:endParaRPr>
          </a:p>
          <a:p>
            <a:pPr marL="609585">
              <a:lnSpc>
                <a:spcPct val="115000"/>
              </a:lnSpc>
              <a:spcBef>
                <a:spcPts val="1600"/>
              </a:spcBef>
              <a:buClr>
                <a:srgbClr val="000000"/>
              </a:buClr>
              <a:buSzPts val="1800"/>
            </a:pPr>
            <a:endParaRPr sz="2400">
              <a:solidFill>
                <a:srgbClr val="000000"/>
              </a:solidFill>
              <a:latin typeface="Calibri"/>
              <a:ea typeface="Calibri"/>
              <a:cs typeface="Calibri"/>
              <a:sym typeface="Calibri"/>
            </a:endParaRPr>
          </a:p>
          <a:p>
            <a:pPr>
              <a:lnSpc>
                <a:spcPct val="115000"/>
              </a:lnSpc>
              <a:spcBef>
                <a:spcPts val="1600"/>
              </a:spcBef>
              <a:buClr>
                <a:srgbClr val="000000"/>
              </a:buClr>
              <a:buSzPts val="900"/>
            </a:pPr>
            <a:endParaRPr sz="1200">
              <a:solidFill>
                <a:srgbClr val="000000"/>
              </a:solidFill>
              <a:latin typeface="Calibri"/>
              <a:ea typeface="Calibri"/>
              <a:cs typeface="Calibri"/>
              <a:sym typeface="Calibri"/>
            </a:endParaRPr>
          </a:p>
        </p:txBody>
      </p:sp>
      <p:sp>
        <p:nvSpPr>
          <p:cNvPr id="164" name="Google Shape;164;p23"/>
          <p:cNvSpPr txBox="1"/>
          <p:nvPr/>
        </p:nvSpPr>
        <p:spPr>
          <a:xfrm>
            <a:off x="7558633" y="2333100"/>
            <a:ext cx="3634800" cy="2628400"/>
          </a:xfrm>
          <a:prstGeom prst="rect">
            <a:avLst/>
          </a:prstGeom>
          <a:noFill/>
          <a:ln>
            <a:noFill/>
          </a:ln>
        </p:spPr>
        <p:txBody>
          <a:bodyPr spcFirstLastPara="1" wrap="square" lIns="121900" tIns="60933" rIns="121900" bIns="60933" anchor="t" anchorCtr="0">
            <a:noAutofit/>
          </a:bodyPr>
          <a:lstStyle/>
          <a:p>
            <a:pPr marL="380990" indent="-372524">
              <a:lnSpc>
                <a:spcPct val="115000"/>
              </a:lnSpc>
              <a:buClr>
                <a:srgbClr val="000000"/>
              </a:buClr>
              <a:buSzPts val="1800"/>
              <a:buFont typeface="Calibri"/>
              <a:buChar char="•"/>
            </a:pPr>
            <a:r>
              <a:rPr lang="en-US" sz="2400">
                <a:latin typeface="Calibri"/>
                <a:ea typeface="Calibri"/>
                <a:cs typeface="Calibri"/>
                <a:sym typeface="Calibri"/>
              </a:rPr>
              <a:t>Most articles published in 2018 or earlier</a:t>
            </a:r>
            <a:endParaRPr sz="2400">
              <a:latin typeface="Calibri"/>
              <a:ea typeface="Calibri"/>
              <a:cs typeface="Calibri"/>
              <a:sym typeface="Calibri"/>
            </a:endParaRPr>
          </a:p>
          <a:p>
            <a:pPr marL="380990" indent="-372524">
              <a:lnSpc>
                <a:spcPct val="115000"/>
              </a:lnSpc>
              <a:spcBef>
                <a:spcPts val="1333"/>
              </a:spcBef>
              <a:buClr>
                <a:srgbClr val="000000"/>
              </a:buClr>
              <a:buSzPts val="1800"/>
              <a:buFont typeface="Calibri"/>
              <a:buChar char="•"/>
            </a:pPr>
            <a:r>
              <a:rPr lang="en-US" sz="2400">
                <a:latin typeface="Calibri"/>
                <a:ea typeface="Calibri"/>
                <a:cs typeface="Calibri"/>
                <a:sym typeface="Calibri"/>
              </a:rPr>
              <a:t>Open access articles</a:t>
            </a:r>
            <a:endParaRPr sz="2400">
              <a:latin typeface="Calibri"/>
              <a:ea typeface="Calibri"/>
              <a:cs typeface="Calibri"/>
              <a:sym typeface="Calibri"/>
            </a:endParaRPr>
          </a:p>
          <a:p>
            <a:pPr marL="380990" indent="-372524">
              <a:lnSpc>
                <a:spcPct val="115000"/>
              </a:lnSpc>
              <a:spcBef>
                <a:spcPts val="1333"/>
              </a:spcBef>
              <a:buClr>
                <a:srgbClr val="000000"/>
              </a:buClr>
              <a:buSzPts val="1800"/>
              <a:buFont typeface="Calibri"/>
              <a:buChar char="•"/>
            </a:pPr>
            <a:r>
              <a:rPr lang="en-US" sz="2400">
                <a:latin typeface="Calibri"/>
                <a:ea typeface="Calibri"/>
                <a:cs typeface="Calibri"/>
                <a:sym typeface="Calibri"/>
              </a:rPr>
              <a:t>E-books and other products</a:t>
            </a:r>
            <a:endParaRPr sz="2400">
              <a:latin typeface="Calibri"/>
              <a:ea typeface="Calibri"/>
              <a:cs typeface="Calibri"/>
              <a:sym typeface="Calibri"/>
            </a:endParaRPr>
          </a:p>
          <a:p>
            <a:pPr marL="609585">
              <a:lnSpc>
                <a:spcPct val="115000"/>
              </a:lnSpc>
              <a:spcBef>
                <a:spcPts val="1600"/>
              </a:spcBef>
              <a:buClr>
                <a:srgbClr val="000000"/>
              </a:buClr>
              <a:buSzPts val="1800"/>
            </a:pPr>
            <a:endParaRPr sz="2400">
              <a:solidFill>
                <a:srgbClr val="000000"/>
              </a:solidFill>
              <a:latin typeface="Calibri"/>
              <a:ea typeface="Calibri"/>
              <a:cs typeface="Calibri"/>
              <a:sym typeface="Calibri"/>
            </a:endParaRPr>
          </a:p>
          <a:p>
            <a:pPr>
              <a:lnSpc>
                <a:spcPct val="115000"/>
              </a:lnSpc>
              <a:spcBef>
                <a:spcPts val="1600"/>
              </a:spcBef>
              <a:buClr>
                <a:srgbClr val="000000"/>
              </a:buClr>
              <a:buSzPts val="900"/>
            </a:pPr>
            <a:endParaRPr sz="1200">
              <a:solidFill>
                <a:srgbClr val="000000"/>
              </a:solidFill>
              <a:latin typeface="Calibri"/>
              <a:ea typeface="Calibri"/>
              <a:cs typeface="Calibri"/>
              <a:sym typeface="Calibri"/>
            </a:endParaRPr>
          </a:p>
        </p:txBody>
      </p:sp>
      <p:sp>
        <p:nvSpPr>
          <p:cNvPr id="165" name="Google Shape;165;p23"/>
          <p:cNvSpPr txBox="1"/>
          <p:nvPr/>
        </p:nvSpPr>
        <p:spPr>
          <a:xfrm>
            <a:off x="2022633" y="1654400"/>
            <a:ext cx="2804800" cy="609600"/>
          </a:xfrm>
          <a:prstGeom prst="rect">
            <a:avLst/>
          </a:prstGeom>
          <a:noFill/>
          <a:ln>
            <a:noFill/>
          </a:ln>
        </p:spPr>
        <p:txBody>
          <a:bodyPr spcFirstLastPara="1" wrap="square" lIns="121900" tIns="121900" rIns="121900" bIns="121900" anchor="t" anchorCtr="0">
            <a:noAutofit/>
          </a:bodyPr>
          <a:lstStyle/>
          <a:p>
            <a:pPr>
              <a:lnSpc>
                <a:spcPct val="115000"/>
              </a:lnSpc>
            </a:pPr>
            <a:r>
              <a:rPr lang="en-US" sz="2400" b="1">
                <a:solidFill>
                  <a:srgbClr val="1C4587"/>
                </a:solidFill>
                <a:latin typeface="Calibri"/>
                <a:ea typeface="Calibri"/>
                <a:cs typeface="Calibri"/>
                <a:sym typeface="Calibri"/>
              </a:rPr>
              <a:t>What is affected:</a:t>
            </a:r>
            <a:endParaRPr sz="5733"/>
          </a:p>
        </p:txBody>
      </p:sp>
      <p:sp>
        <p:nvSpPr>
          <p:cNvPr id="166" name="Google Shape;166;p23"/>
          <p:cNvSpPr txBox="1"/>
          <p:nvPr/>
        </p:nvSpPr>
        <p:spPr>
          <a:xfrm>
            <a:off x="7558633" y="1654400"/>
            <a:ext cx="3546000" cy="609600"/>
          </a:xfrm>
          <a:prstGeom prst="rect">
            <a:avLst/>
          </a:prstGeom>
          <a:noFill/>
          <a:ln>
            <a:noFill/>
          </a:ln>
        </p:spPr>
        <p:txBody>
          <a:bodyPr spcFirstLastPara="1" wrap="square" lIns="121900" tIns="121900" rIns="121900" bIns="121900" anchor="t" anchorCtr="0">
            <a:noAutofit/>
          </a:bodyPr>
          <a:lstStyle/>
          <a:p>
            <a:pPr>
              <a:lnSpc>
                <a:spcPct val="115000"/>
              </a:lnSpc>
            </a:pPr>
            <a:r>
              <a:rPr lang="en-US" sz="2400" b="1">
                <a:solidFill>
                  <a:srgbClr val="1C4587"/>
                </a:solidFill>
                <a:latin typeface="Calibri"/>
                <a:ea typeface="Calibri"/>
                <a:cs typeface="Calibri"/>
                <a:sym typeface="Calibri"/>
              </a:rPr>
              <a:t>What is NOT affected:</a:t>
            </a:r>
            <a:endParaRPr sz="5733"/>
          </a:p>
        </p:txBody>
      </p:sp>
      <p:cxnSp>
        <p:nvCxnSpPr>
          <p:cNvPr id="167" name="Google Shape;167;p23"/>
          <p:cNvCxnSpPr/>
          <p:nvPr/>
        </p:nvCxnSpPr>
        <p:spPr>
          <a:xfrm flipH="1">
            <a:off x="5514409" y="1650001"/>
            <a:ext cx="12000" cy="385640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845866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 an example:  How the UC Davis Library is supporting </a:t>
            </a:r>
            <a:r>
              <a:rPr lang="en-US" dirty="0" smtClean="0"/>
              <a:t>users through the standoff</a:t>
            </a:r>
            <a:endParaRPr lang="en-US" dirty="0"/>
          </a:p>
        </p:txBody>
      </p:sp>
      <p:sp>
        <p:nvSpPr>
          <p:cNvPr id="3" name="Content Placeholder 2"/>
          <p:cNvSpPr>
            <a:spLocks noGrp="1"/>
          </p:cNvSpPr>
          <p:nvPr>
            <p:ph idx="1"/>
          </p:nvPr>
        </p:nvSpPr>
        <p:spPr/>
        <p:txBody>
          <a:bodyPr/>
          <a:lstStyle/>
          <a:p>
            <a:r>
              <a:rPr lang="en-US" dirty="0"/>
              <a:t>Interlibrary loan: </a:t>
            </a:r>
          </a:p>
          <a:p>
            <a:pPr lvl="1"/>
            <a:r>
              <a:rPr lang="en-US" dirty="0"/>
              <a:t>Prompt delivery when open access versions are available</a:t>
            </a:r>
          </a:p>
          <a:p>
            <a:pPr lvl="1"/>
            <a:r>
              <a:rPr lang="en-US" dirty="0"/>
              <a:t>Added weekend hours (Sat 12pm-5pm, Sun 10am-5pm) and evening hours (Mon-Thu until 9:30pm) for processing requests</a:t>
            </a:r>
          </a:p>
          <a:p>
            <a:pPr lvl="1"/>
            <a:r>
              <a:rPr lang="en-US" dirty="0"/>
              <a:t>Accelerated normal article delivery to be one business day turnaround</a:t>
            </a:r>
          </a:p>
          <a:p>
            <a:r>
              <a:rPr lang="en-US" dirty="0"/>
              <a:t>Purchase on-demand option: Urgent requests will receive priority handling</a:t>
            </a:r>
          </a:p>
          <a:p>
            <a:pPr lvl="1"/>
            <a:r>
              <a:rPr lang="en-US" dirty="0"/>
              <a:t>Library can purchase individual articles for urgent needs</a:t>
            </a:r>
          </a:p>
          <a:p>
            <a:r>
              <a:rPr lang="en-US" dirty="0"/>
              <a:t>Self-service: Tips on library website for finding open access / other free versions</a:t>
            </a:r>
          </a:p>
          <a:p>
            <a:endParaRPr lang="en-US" dirty="0"/>
          </a:p>
        </p:txBody>
      </p:sp>
    </p:spTree>
    <p:extLst>
      <p:ext uri="{BB962C8B-B14F-4D97-AF65-F5344CB8AC3E}">
        <p14:creationId xmlns:p14="http://schemas.microsoft.com/office/powerpoint/2010/main" val="2025492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UC researchers </a:t>
            </a:r>
            <a:r>
              <a:rPr lang="en-US" dirty="0"/>
              <a:t>with relationships to Elsevier </a:t>
            </a:r>
            <a:br>
              <a:rPr lang="en-US" dirty="0"/>
            </a:br>
            <a:endParaRPr lang="en-US" dirty="0"/>
          </a:p>
        </p:txBody>
      </p:sp>
      <p:sp>
        <p:nvSpPr>
          <p:cNvPr id="3" name="Content Placeholder 2"/>
          <p:cNvSpPr>
            <a:spLocks noGrp="1"/>
          </p:cNvSpPr>
          <p:nvPr>
            <p:ph idx="1"/>
          </p:nvPr>
        </p:nvSpPr>
        <p:spPr/>
        <p:txBody>
          <a:bodyPr/>
          <a:lstStyle/>
          <a:p>
            <a:r>
              <a:rPr lang="en-US" dirty="0"/>
              <a:t>Publishing with Elsevier:</a:t>
            </a:r>
          </a:p>
          <a:p>
            <a:pPr lvl="1"/>
            <a:r>
              <a:rPr lang="en-US" dirty="0"/>
              <a:t>Status quo: publish behind the paywall or pay open access fee</a:t>
            </a:r>
          </a:p>
          <a:p>
            <a:pPr lvl="1"/>
            <a:r>
              <a:rPr lang="en-US" dirty="0"/>
              <a:t>Faculty decide where to publish, review, and </a:t>
            </a:r>
            <a:r>
              <a:rPr lang="en-US" dirty="0" smtClean="0"/>
              <a:t>edit</a:t>
            </a:r>
          </a:p>
          <a:p>
            <a:pPr lvl="1"/>
            <a:r>
              <a:rPr lang="en-US" dirty="0" smtClean="0"/>
              <a:t>Many faculty members have resigned editorial positions</a:t>
            </a:r>
            <a:endParaRPr lang="en-US" dirty="0"/>
          </a:p>
          <a:p>
            <a:r>
              <a:rPr lang="en-US" dirty="0"/>
              <a:t>Reading Elsevier articles:</a:t>
            </a:r>
          </a:p>
          <a:p>
            <a:pPr lvl="1"/>
            <a:r>
              <a:rPr lang="en-US" dirty="0"/>
              <a:t>UC owns permanent access to many of the journals through 2018 -- we can still access these on </a:t>
            </a:r>
            <a:r>
              <a:rPr lang="en-US" dirty="0" err="1"/>
              <a:t>ScienceDirect</a:t>
            </a:r>
            <a:endParaRPr lang="en-US" dirty="0"/>
          </a:p>
          <a:p>
            <a:r>
              <a:rPr lang="en-US" dirty="0"/>
              <a:t>The Library will support all campus users to get the articles they need</a:t>
            </a:r>
          </a:p>
          <a:p>
            <a:endParaRPr lang="en-US" dirty="0"/>
          </a:p>
        </p:txBody>
      </p:sp>
    </p:spTree>
    <p:extLst>
      <p:ext uri="{BB962C8B-B14F-4D97-AF65-F5344CB8AC3E}">
        <p14:creationId xmlns:p14="http://schemas.microsoft.com/office/powerpoint/2010/main" val="3190756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4;p32"/>
          <p:cNvSpPr txBox="1">
            <a:spLocks/>
          </p:cNvSpPr>
          <p:nvPr/>
        </p:nvSpPr>
        <p:spPr>
          <a:xfrm>
            <a:off x="767000" y="283800"/>
            <a:ext cx="10251600" cy="713600"/>
          </a:xfrm>
          <a:prstGeom prst="rect">
            <a:avLst/>
          </a:prstGeom>
        </p:spPr>
        <p:txBody>
          <a:bodyPr spcFirstLastPara="1" vert="horz" wrap="square" lIns="121900" tIns="121900" rIns="121900" bIns="121900" rtlCol="0" anchor="t" anchorCtr="0">
            <a:noAutofit/>
          </a:bodyPr>
          <a:lstStyle>
            <a:lvl1pPr algn="l" defTabSz="914400" rtl="0" eaLnBrk="1" latinLnBrk="0" hangingPunct="1">
              <a:spcBef>
                <a:spcPct val="0"/>
              </a:spcBef>
              <a:buNone/>
              <a:defRPr sz="4000" b="0" kern="1200">
                <a:solidFill>
                  <a:srgbClr val="002855"/>
                </a:solidFill>
                <a:latin typeface="+mj-lt"/>
                <a:ea typeface="+mj-ea"/>
                <a:cs typeface="+mj-cs"/>
              </a:defRPr>
            </a:lvl1pPr>
          </a:lstStyle>
          <a:p>
            <a:r>
              <a:rPr lang="en-US" dirty="0" smtClean="0"/>
              <a:t>UC faculty reaction</a:t>
            </a:r>
            <a:endParaRPr lang="en-US" dirty="0"/>
          </a:p>
        </p:txBody>
      </p:sp>
      <p:sp>
        <p:nvSpPr>
          <p:cNvPr id="3" name="Google Shape;255;p32"/>
          <p:cNvSpPr txBox="1">
            <a:spLocks/>
          </p:cNvSpPr>
          <p:nvPr/>
        </p:nvSpPr>
        <p:spPr>
          <a:xfrm>
            <a:off x="904000" y="1348033"/>
            <a:ext cx="4525200" cy="4819200"/>
          </a:xfrm>
          <a:prstGeom prst="rect">
            <a:avLst/>
          </a:prstGeom>
        </p:spPr>
        <p:txBody>
          <a:bodyPr spcFirstLastPara="1" vert="horz" wrap="square" lIns="121900" tIns="121900" rIns="121900" bIns="1219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855"/>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85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67" b="1" smtClean="0"/>
              <a:t>“Boycott ELSEVIER and support affordable, open-access scholarly publishing” </a:t>
            </a:r>
            <a:r>
              <a:rPr lang="en-US" sz="1867" smtClean="0"/>
              <a:t>(https://www.change.org/p/elsevier-boycott-elsevier-and-support-affordable-open-access-scholarly-publishing)</a:t>
            </a:r>
          </a:p>
          <a:p>
            <a:pPr marL="0" indent="0">
              <a:spcBef>
                <a:spcPts val="2133"/>
              </a:spcBef>
              <a:buFont typeface="Arial" panose="020B0604020202020204" pitchFamily="34" charset="0"/>
              <a:buNone/>
            </a:pPr>
            <a:r>
              <a:rPr lang="en-US" sz="1867" b="1" smtClean="0"/>
              <a:t>“Support the UC's "publish &amp; read" proposal to Elsevier” </a:t>
            </a:r>
            <a:r>
              <a:rPr lang="en-US" sz="1867" smtClean="0"/>
              <a:t>(https://petitions.moveon.org/sign/support-the-ucs-publish?r_hash=R6c4swQv&amp;source=s.tw)</a:t>
            </a:r>
          </a:p>
          <a:p>
            <a:pPr marL="0" indent="0">
              <a:spcBef>
                <a:spcPts val="2133"/>
              </a:spcBef>
              <a:spcAft>
                <a:spcPts val="2133"/>
              </a:spcAft>
              <a:buFont typeface="Arial" panose="020B0604020202020204" pitchFamily="34" charset="0"/>
              <a:buNone/>
            </a:pPr>
            <a:r>
              <a:rPr lang="en-US" sz="1867" b="1" smtClean="0"/>
              <a:t>The Cost of Knowledge </a:t>
            </a:r>
            <a:r>
              <a:rPr lang="en-US" sz="1867" smtClean="0"/>
              <a:t>(http://thecostofknowledge.com/)</a:t>
            </a:r>
            <a:endParaRPr lang="en-US" sz="1867"/>
          </a:p>
        </p:txBody>
      </p:sp>
      <p:pic>
        <p:nvPicPr>
          <p:cNvPr id="4" name="Google Shape;256;p32"/>
          <p:cNvPicPr preferRelativeResize="0"/>
          <p:nvPr/>
        </p:nvPicPr>
        <p:blipFill>
          <a:blip r:embed="rId3">
            <a:alphaModFix/>
          </a:blip>
          <a:stretch>
            <a:fillRect/>
          </a:stretch>
        </p:blipFill>
        <p:spPr>
          <a:xfrm>
            <a:off x="5429200" y="922293"/>
            <a:ext cx="6165267" cy="5336507"/>
          </a:xfrm>
          <a:prstGeom prst="rect">
            <a:avLst/>
          </a:prstGeom>
          <a:noFill/>
          <a:ln>
            <a:noFill/>
          </a:ln>
        </p:spPr>
      </p:pic>
    </p:spTree>
    <p:extLst>
      <p:ext uri="{BB962C8B-B14F-4D97-AF65-F5344CB8AC3E}">
        <p14:creationId xmlns:p14="http://schemas.microsoft.com/office/powerpoint/2010/main" val="366951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7;p19"/>
          <p:cNvSpPr txBox="1">
            <a:spLocks/>
          </p:cNvSpPr>
          <p:nvPr/>
        </p:nvSpPr>
        <p:spPr>
          <a:xfrm>
            <a:off x="354100" y="503200"/>
            <a:ext cx="4128800" cy="850400"/>
          </a:xfrm>
          <a:prstGeom prst="rect">
            <a:avLst/>
          </a:prstGeom>
          <a:noFill/>
          <a:ln>
            <a:noFill/>
          </a:ln>
        </p:spPr>
        <p:txBody>
          <a:bodyPr spcFirstLastPara="1" vert="horz" wrap="square" lIns="121900" tIns="121900" rIns="121900" bIns="121900" rtlCol="0" anchor="t" anchorCtr="0">
            <a:noAutofit/>
          </a:bodyPr>
          <a:lstStyle>
            <a:lvl1pPr algn="l" defTabSz="914400" rtl="0" eaLnBrk="1" latinLnBrk="0" hangingPunct="1">
              <a:spcBef>
                <a:spcPct val="0"/>
              </a:spcBef>
              <a:buNone/>
              <a:defRPr sz="4000" b="0" kern="1200">
                <a:solidFill>
                  <a:srgbClr val="002855"/>
                </a:solidFill>
                <a:latin typeface="+mj-lt"/>
                <a:ea typeface="+mj-ea"/>
                <a:cs typeface="+mj-cs"/>
              </a:defRPr>
            </a:lvl1pPr>
          </a:lstStyle>
          <a:p>
            <a:pPr algn="ctr"/>
            <a:r>
              <a:rPr lang="en-US" sz="4533" b="1" dirty="0" smtClean="0">
                <a:solidFill>
                  <a:srgbClr val="FFFFFF"/>
                </a:solidFill>
                <a:latin typeface="Calibri"/>
                <a:ea typeface="Calibri"/>
                <a:cs typeface="Calibri"/>
                <a:sym typeface="Calibri"/>
              </a:rPr>
              <a:t>Global coalition</a:t>
            </a:r>
            <a:endParaRPr lang="en-US" sz="4533" b="1" dirty="0">
              <a:solidFill>
                <a:srgbClr val="FFFFFF"/>
              </a:solidFill>
              <a:latin typeface="Calibri"/>
              <a:ea typeface="Calibri"/>
              <a:cs typeface="Calibri"/>
              <a:sym typeface="Calibri"/>
            </a:endParaRPr>
          </a:p>
        </p:txBody>
      </p:sp>
      <p:pic>
        <p:nvPicPr>
          <p:cNvPr id="3" name="Google Shape;119;p19"/>
          <p:cNvPicPr preferRelativeResize="0"/>
          <p:nvPr/>
        </p:nvPicPr>
        <p:blipFill rotWithShape="1">
          <a:blip r:embed="rId3">
            <a:alphaModFix/>
          </a:blip>
          <a:srcRect b="15554"/>
          <a:stretch/>
        </p:blipFill>
        <p:spPr>
          <a:xfrm>
            <a:off x="4725951" y="4064633"/>
            <a:ext cx="7111932" cy="1610267"/>
          </a:xfrm>
          <a:prstGeom prst="rect">
            <a:avLst/>
          </a:prstGeom>
          <a:noFill/>
          <a:ln w="9525" cap="flat" cmpd="sng">
            <a:solidFill>
              <a:schemeClr val="dk2"/>
            </a:solidFill>
            <a:prstDash val="solid"/>
            <a:round/>
            <a:headEnd type="none" w="sm" len="sm"/>
            <a:tailEnd type="none" w="sm" len="sm"/>
          </a:ln>
        </p:spPr>
      </p:pic>
      <p:pic>
        <p:nvPicPr>
          <p:cNvPr id="4" name="Google Shape;120;p19"/>
          <p:cNvPicPr preferRelativeResize="0"/>
          <p:nvPr/>
        </p:nvPicPr>
        <p:blipFill rotWithShape="1">
          <a:blip r:embed="rId4">
            <a:alphaModFix/>
          </a:blip>
          <a:srcRect r="13463" b="15761"/>
          <a:stretch/>
        </p:blipFill>
        <p:spPr>
          <a:xfrm>
            <a:off x="354133" y="1475531"/>
            <a:ext cx="4265568" cy="1290933"/>
          </a:xfrm>
          <a:prstGeom prst="rect">
            <a:avLst/>
          </a:prstGeom>
          <a:noFill/>
          <a:ln w="9525" cap="flat" cmpd="sng">
            <a:solidFill>
              <a:schemeClr val="dk2"/>
            </a:solidFill>
            <a:prstDash val="solid"/>
            <a:round/>
            <a:headEnd type="none" w="sm" len="sm"/>
            <a:tailEnd type="none" w="sm" len="sm"/>
          </a:ln>
        </p:spPr>
      </p:pic>
      <p:pic>
        <p:nvPicPr>
          <p:cNvPr id="5" name="Google Shape;121;p19"/>
          <p:cNvPicPr preferRelativeResize="0"/>
          <p:nvPr/>
        </p:nvPicPr>
        <p:blipFill rotWithShape="1">
          <a:blip r:embed="rId5">
            <a:alphaModFix/>
          </a:blip>
          <a:srcRect/>
          <a:stretch/>
        </p:blipFill>
        <p:spPr>
          <a:xfrm>
            <a:off x="354117" y="2888407"/>
            <a:ext cx="4265567" cy="1208327"/>
          </a:xfrm>
          <a:prstGeom prst="rect">
            <a:avLst/>
          </a:prstGeom>
          <a:noFill/>
          <a:ln w="9525" cap="flat" cmpd="sng">
            <a:solidFill>
              <a:schemeClr val="dk2"/>
            </a:solidFill>
            <a:prstDash val="solid"/>
            <a:round/>
            <a:headEnd type="none" w="sm" len="sm"/>
            <a:tailEnd type="none" w="sm" len="sm"/>
          </a:ln>
        </p:spPr>
      </p:pic>
      <p:pic>
        <p:nvPicPr>
          <p:cNvPr id="6" name="Google Shape;122;p19"/>
          <p:cNvPicPr preferRelativeResize="0"/>
          <p:nvPr/>
        </p:nvPicPr>
        <p:blipFill rotWithShape="1">
          <a:blip r:embed="rId6">
            <a:alphaModFix/>
          </a:blip>
          <a:srcRect r="7902" b="14037"/>
          <a:stretch/>
        </p:blipFill>
        <p:spPr>
          <a:xfrm>
            <a:off x="354101" y="4252100"/>
            <a:ext cx="4265567" cy="1422800"/>
          </a:xfrm>
          <a:prstGeom prst="rect">
            <a:avLst/>
          </a:prstGeom>
          <a:noFill/>
          <a:ln w="9525" cap="flat" cmpd="sng">
            <a:solidFill>
              <a:schemeClr val="dk2"/>
            </a:solidFill>
            <a:prstDash val="solid"/>
            <a:round/>
            <a:headEnd type="none" w="sm" len="sm"/>
            <a:tailEnd type="none" w="sm" len="sm"/>
          </a:ln>
        </p:spPr>
      </p:pic>
      <p:pic>
        <p:nvPicPr>
          <p:cNvPr id="7" name="Google Shape;123;p19"/>
          <p:cNvPicPr preferRelativeResize="0"/>
          <p:nvPr/>
        </p:nvPicPr>
        <p:blipFill rotWithShape="1">
          <a:blip r:embed="rId7">
            <a:alphaModFix/>
          </a:blip>
          <a:srcRect/>
          <a:stretch/>
        </p:blipFill>
        <p:spPr>
          <a:xfrm>
            <a:off x="4725967" y="716333"/>
            <a:ext cx="7111899" cy="1259096"/>
          </a:xfrm>
          <a:prstGeom prst="rect">
            <a:avLst/>
          </a:prstGeom>
          <a:noFill/>
          <a:ln w="9525" cap="flat" cmpd="sng">
            <a:solidFill>
              <a:schemeClr val="dk2"/>
            </a:solidFill>
            <a:prstDash val="solid"/>
            <a:round/>
            <a:headEnd type="none" w="sm" len="sm"/>
            <a:tailEnd type="none" w="sm" len="sm"/>
          </a:ln>
        </p:spPr>
      </p:pic>
      <p:pic>
        <p:nvPicPr>
          <p:cNvPr id="8" name="Google Shape;124;p19"/>
          <p:cNvPicPr preferRelativeResize="0"/>
          <p:nvPr/>
        </p:nvPicPr>
        <p:blipFill rotWithShape="1">
          <a:blip r:embed="rId8">
            <a:alphaModFix/>
          </a:blip>
          <a:srcRect b="24817"/>
          <a:stretch/>
        </p:blipFill>
        <p:spPr>
          <a:xfrm>
            <a:off x="4725968" y="2127012"/>
            <a:ext cx="7111901" cy="1716289"/>
          </a:xfrm>
          <a:prstGeom prst="rect">
            <a:avLst/>
          </a:prstGeom>
          <a:noFill/>
          <a:ln w="9525" cap="flat" cmpd="sng">
            <a:solidFill>
              <a:schemeClr val="dk2"/>
            </a:solidFill>
            <a:prstDash val="solid"/>
            <a:round/>
            <a:headEnd type="none" w="sm" len="sm"/>
            <a:tailEnd type="none" w="sm" len="sm"/>
          </a:ln>
        </p:spPr>
      </p:pic>
      <p:sp>
        <p:nvSpPr>
          <p:cNvPr id="10" name="Google Shape;101;p17"/>
          <p:cNvSpPr txBox="1">
            <a:spLocks/>
          </p:cNvSpPr>
          <p:nvPr/>
        </p:nvSpPr>
        <p:spPr>
          <a:xfrm>
            <a:off x="415600" y="388233"/>
            <a:ext cx="11360800" cy="784800"/>
          </a:xfrm>
          <a:prstGeom prst="rect">
            <a:avLst/>
          </a:prstGeom>
          <a:noFill/>
          <a:ln>
            <a:noFill/>
          </a:ln>
        </p:spPr>
        <p:txBody>
          <a:bodyPr spcFirstLastPara="1" vert="horz" wrap="square" lIns="121900" tIns="121900" rIns="121900" bIns="121900" rtlCol="0" anchor="t" anchorCtr="0">
            <a:noAutofit/>
          </a:bodyPr>
          <a:lstStyle>
            <a:lvl1pPr algn="l" defTabSz="914400" rtl="0" eaLnBrk="1" latinLnBrk="0" hangingPunct="1">
              <a:spcBef>
                <a:spcPct val="0"/>
              </a:spcBef>
              <a:buNone/>
              <a:defRPr sz="4000" b="0" kern="1200">
                <a:solidFill>
                  <a:srgbClr val="002855"/>
                </a:solidFill>
                <a:latin typeface="+mj-lt"/>
                <a:ea typeface="+mj-ea"/>
                <a:cs typeface="+mj-cs"/>
              </a:defRPr>
            </a:lvl1pPr>
          </a:lstStyle>
          <a:p>
            <a:pPr>
              <a:buClr>
                <a:schemeClr val="dk1"/>
              </a:buClr>
              <a:buSzPts val="1100"/>
            </a:pPr>
            <a:r>
              <a:rPr lang="en-US" sz="3600" dirty="0" smtClean="0">
                <a:latin typeface="Calibri"/>
                <a:ea typeface="Calibri"/>
                <a:cs typeface="Calibri"/>
                <a:sym typeface="Calibri"/>
              </a:rPr>
              <a:t>Global Reaction</a:t>
            </a:r>
            <a:endParaRPr lang="en-US" sz="3200" dirty="0">
              <a:latin typeface="Calibri"/>
              <a:ea typeface="Calibri"/>
              <a:cs typeface="Calibri"/>
              <a:sym typeface="Calibri"/>
            </a:endParaRPr>
          </a:p>
        </p:txBody>
      </p:sp>
    </p:spTree>
    <p:extLst>
      <p:ext uri="{BB962C8B-B14F-4D97-AF65-F5344CB8AC3E}">
        <p14:creationId xmlns:p14="http://schemas.microsoft.com/office/powerpoint/2010/main" val="755073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 has multiple other parallel initiatives</a:t>
            </a:r>
            <a:endParaRPr lang="en-US" dirty="0"/>
          </a:p>
        </p:txBody>
      </p:sp>
      <p:sp>
        <p:nvSpPr>
          <p:cNvPr id="3" name="Content Placeholder 2"/>
          <p:cNvSpPr>
            <a:spLocks noGrp="1"/>
          </p:cNvSpPr>
          <p:nvPr>
            <p:ph idx="1"/>
          </p:nvPr>
        </p:nvSpPr>
        <p:spPr/>
        <p:txBody>
          <a:bodyPr/>
          <a:lstStyle/>
          <a:p>
            <a:r>
              <a:rPr lang="en-US" dirty="0" err="1" smtClean="0"/>
              <a:t>eScholarship</a:t>
            </a:r>
            <a:r>
              <a:rPr lang="en-US" dirty="0" smtClean="0"/>
              <a:t> as publishing infrastructure</a:t>
            </a:r>
          </a:p>
          <a:p>
            <a:pPr lvl="1"/>
            <a:r>
              <a:rPr lang="en-US" dirty="0" smtClean="0"/>
              <a:t>Already hosts 90+ open access journals</a:t>
            </a:r>
          </a:p>
          <a:p>
            <a:pPr lvl="1"/>
            <a:r>
              <a:rPr lang="en-US" dirty="0" smtClean="0"/>
              <a:t>Elsevier stand-off has caused increase in queries from faculty for more</a:t>
            </a:r>
          </a:p>
          <a:p>
            <a:pPr lvl="1"/>
            <a:r>
              <a:rPr lang="en-US" dirty="0" smtClean="0"/>
              <a:t>$2.2M Arcadia grant (including CDL) will allow services to mature further</a:t>
            </a:r>
          </a:p>
          <a:p>
            <a:r>
              <a:rPr lang="en-US" dirty="0" smtClean="0"/>
              <a:t>Transitioning Society Publishers to Open Access (TSPOA)</a:t>
            </a:r>
          </a:p>
          <a:p>
            <a:r>
              <a:rPr lang="en-US" dirty="0" smtClean="0"/>
              <a:t>Dryad repository for research data </a:t>
            </a:r>
          </a:p>
          <a:p>
            <a:r>
              <a:rPr lang="en-US" dirty="0" smtClean="0"/>
              <a:t>Toward an Open Monograph Ecosystem (TOME) – UC Davis</a:t>
            </a:r>
          </a:p>
          <a:p>
            <a:r>
              <a:rPr lang="en-US" dirty="0" smtClean="0"/>
              <a:t>OER initiative for open STEM textbooks (led by UC Davis) received $4.9M from DoE in 2018</a:t>
            </a:r>
          </a:p>
          <a:p>
            <a:endParaRPr lang="en-US" dirty="0"/>
          </a:p>
        </p:txBody>
      </p:sp>
    </p:spTree>
    <p:extLst>
      <p:ext uri="{BB962C8B-B14F-4D97-AF65-F5344CB8AC3E}">
        <p14:creationId xmlns:p14="http://schemas.microsoft.com/office/powerpoint/2010/main" val="1743257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UC is </a:t>
            </a:r>
            <a:r>
              <a:rPr lang="en-US" dirty="0" smtClean="0"/>
              <a:t>supporting all journeys to OA</a:t>
            </a:r>
            <a:endParaRPr lang="en-US" dirty="0"/>
          </a:p>
        </p:txBody>
      </p:sp>
      <p:sp>
        <p:nvSpPr>
          <p:cNvPr id="3" name="Content Placeholder 2"/>
          <p:cNvSpPr>
            <a:spLocks noGrp="1"/>
          </p:cNvSpPr>
          <p:nvPr>
            <p:ph idx="1"/>
          </p:nvPr>
        </p:nvSpPr>
        <p:spPr>
          <a:xfrm>
            <a:off x="609760" y="1600201"/>
            <a:ext cx="7341808" cy="4267200"/>
          </a:xfrm>
        </p:spPr>
        <p:txBody>
          <a:bodyPr>
            <a:normAutofit fontScale="92500"/>
          </a:bodyPr>
          <a:lstStyle/>
          <a:p>
            <a:r>
              <a:rPr lang="en-US" dirty="0" smtClean="0"/>
              <a:t>On our OSC website:</a:t>
            </a:r>
          </a:p>
          <a:p>
            <a:pPr lvl="1"/>
            <a:r>
              <a:rPr lang="en-US" dirty="0" smtClean="0"/>
              <a:t>Pathways </a:t>
            </a:r>
            <a:r>
              <a:rPr lang="en-US" dirty="0"/>
              <a:t>to OA Toolkit </a:t>
            </a:r>
            <a:r>
              <a:rPr lang="en-US" dirty="0" smtClean="0"/>
              <a:t>(Feb </a:t>
            </a:r>
            <a:r>
              <a:rPr lang="en-US" dirty="0"/>
              <a:t>2019)</a:t>
            </a:r>
          </a:p>
          <a:p>
            <a:pPr lvl="1"/>
            <a:r>
              <a:rPr lang="en-US" dirty="0"/>
              <a:t>Negotiating with Publishers toolkit (May 2019)</a:t>
            </a:r>
          </a:p>
          <a:p>
            <a:r>
              <a:rPr lang="en-US" dirty="0" smtClean="0"/>
              <a:t>Events:</a:t>
            </a:r>
          </a:p>
          <a:p>
            <a:pPr lvl="1"/>
            <a:r>
              <a:rPr lang="en-US" dirty="0" smtClean="0"/>
              <a:t>Choosing Pathways to Open Access Forum (Oct 2018)</a:t>
            </a:r>
          </a:p>
          <a:p>
            <a:pPr lvl="1"/>
            <a:r>
              <a:rPr lang="en-US" dirty="0" smtClean="0"/>
              <a:t>Open Access tipping point workshop (Aug 2019)</a:t>
            </a:r>
          </a:p>
          <a:p>
            <a:pPr lvl="2"/>
            <a:r>
              <a:rPr lang="en-US" dirty="0" smtClean="0"/>
              <a:t>Co-sponsored by the UC Academic Senate and the Libraries</a:t>
            </a:r>
          </a:p>
          <a:p>
            <a:pPr lvl="2"/>
            <a:r>
              <a:rPr lang="en-US" dirty="0" smtClean="0"/>
              <a:t>Institutions participated in dyads of a faculty member and the library director / university librarian</a:t>
            </a:r>
          </a:p>
        </p:txBody>
      </p:sp>
      <p:pic>
        <p:nvPicPr>
          <p:cNvPr id="4" name="Google Shape;195;p36"/>
          <p:cNvPicPr preferRelativeResize="0"/>
          <p:nvPr/>
        </p:nvPicPr>
        <p:blipFill>
          <a:blip r:embed="rId2">
            <a:alphaModFix/>
          </a:blip>
          <a:stretch>
            <a:fillRect/>
          </a:stretch>
        </p:blipFill>
        <p:spPr>
          <a:xfrm>
            <a:off x="7951568" y="1417638"/>
            <a:ext cx="5668400" cy="6613133"/>
          </a:xfrm>
          <a:prstGeom prst="rect">
            <a:avLst/>
          </a:prstGeom>
          <a:noFill/>
          <a:ln w="9525" cap="flat" cmpd="sng">
            <a:solidFill>
              <a:srgbClr val="434343"/>
            </a:solidFill>
            <a:prstDash val="solid"/>
            <a:round/>
            <a:headEnd type="none" w="sm" len="sm"/>
            <a:tailEnd type="none" w="sm" len="sm"/>
          </a:ln>
        </p:spPr>
      </p:pic>
    </p:spTree>
    <p:extLst>
      <p:ext uri="{BB962C8B-B14F-4D97-AF65-F5344CB8AC3E}">
        <p14:creationId xmlns:p14="http://schemas.microsoft.com/office/powerpoint/2010/main" val="3027681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760" y="274638"/>
            <a:ext cx="10058241" cy="1143000"/>
          </a:xfrm>
          <a:prstGeom prst="rect">
            <a:avLst/>
          </a:prstGeom>
        </p:spPr>
        <p:txBody>
          <a:bodyPr/>
          <a:lstStyle>
            <a:lvl1pPr algn="l" defTabSz="914400" rtl="0" eaLnBrk="1" latinLnBrk="0" hangingPunct="1">
              <a:spcBef>
                <a:spcPct val="0"/>
              </a:spcBef>
              <a:buNone/>
              <a:defRPr sz="4000" b="0" kern="1200">
                <a:solidFill>
                  <a:srgbClr val="002855"/>
                </a:solidFill>
                <a:latin typeface="+mj-lt"/>
                <a:ea typeface="+mj-ea"/>
                <a:cs typeface="+mj-cs"/>
              </a:defRPr>
            </a:lvl1pPr>
          </a:lstStyle>
          <a:p>
            <a:r>
              <a:rPr lang="en-US" dirty="0" smtClean="0"/>
              <a:t>1 What’s at stake?</a:t>
            </a:r>
            <a:endParaRPr lang="en-US" dirty="0"/>
          </a:p>
        </p:txBody>
      </p:sp>
      <p:pic>
        <p:nvPicPr>
          <p:cNvPr id="3" name="Google Shape;108;p15"/>
          <p:cNvPicPr preferRelativeResize="0"/>
          <p:nvPr/>
        </p:nvPicPr>
        <p:blipFill rotWithShape="1">
          <a:blip r:embed="rId3">
            <a:alphaModFix amt="19000"/>
          </a:blip>
          <a:srcRect l="1912" t="29949" r="3872" b="9300"/>
          <a:stretch/>
        </p:blipFill>
        <p:spPr>
          <a:xfrm>
            <a:off x="221839" y="1417638"/>
            <a:ext cx="10710201" cy="4603635"/>
          </a:xfrm>
          <a:prstGeom prst="rect">
            <a:avLst/>
          </a:prstGeom>
          <a:noFill/>
          <a:ln>
            <a:noFill/>
          </a:ln>
          <a:effectLst>
            <a:outerShdw blurRad="57150" dist="19050" dir="5400000" algn="bl" rotWithShape="0">
              <a:srgbClr val="000000">
                <a:alpha val="50000"/>
              </a:srgbClr>
            </a:outerShdw>
          </a:effectLst>
        </p:spPr>
      </p:pic>
      <p:sp>
        <p:nvSpPr>
          <p:cNvPr id="4" name="Google Shape;109;p15"/>
          <p:cNvSpPr txBox="1"/>
          <p:nvPr/>
        </p:nvSpPr>
        <p:spPr>
          <a:xfrm>
            <a:off x="221838" y="6203836"/>
            <a:ext cx="10710201" cy="654164"/>
          </a:xfrm>
          <a:prstGeom prst="rect">
            <a:avLst/>
          </a:prstGeom>
          <a:noFill/>
          <a:ln>
            <a:noFill/>
          </a:ln>
        </p:spPr>
        <p:txBody>
          <a:bodyPr spcFirstLastPara="1" wrap="square" lIns="121900" tIns="121900" rIns="121900" bIns="121900" anchor="t" anchorCtr="0">
            <a:noAutofit/>
          </a:bodyPr>
          <a:lstStyle/>
          <a:p>
            <a:pPr>
              <a:lnSpc>
                <a:spcPct val="115000"/>
              </a:lnSpc>
            </a:pPr>
            <a:r>
              <a:rPr lang="en" sz="1200" u="sng" dirty="0">
                <a:solidFill>
                  <a:schemeClr val="hlink"/>
                </a:solidFill>
                <a:hlinkClick r:id="rId4"/>
              </a:rPr>
              <a:t>https://medium.com/cancer-moonshot/here-s-what-the-vice-president-said-to-the-largest-convening-of-cancer-researchers-in-the-country-3007bb196dbd</a:t>
            </a:r>
            <a:r>
              <a:rPr lang="en" sz="1200" dirty="0"/>
              <a:t> </a:t>
            </a:r>
            <a:endParaRPr sz="1200" dirty="0"/>
          </a:p>
          <a:p>
            <a:pPr algn="ctr">
              <a:lnSpc>
                <a:spcPct val="115000"/>
              </a:lnSpc>
            </a:pPr>
            <a:r>
              <a:rPr lang="en" sz="1067" dirty="0"/>
              <a:t> </a:t>
            </a:r>
            <a:endParaRPr sz="1067" dirty="0"/>
          </a:p>
        </p:txBody>
      </p:sp>
      <p:pic>
        <p:nvPicPr>
          <p:cNvPr id="5" name="Google Shape;110;p15"/>
          <p:cNvPicPr preferRelativeResize="0"/>
          <p:nvPr/>
        </p:nvPicPr>
        <p:blipFill>
          <a:blip r:embed="rId5">
            <a:alphaModFix/>
          </a:blip>
          <a:stretch>
            <a:fillRect/>
          </a:stretch>
        </p:blipFill>
        <p:spPr>
          <a:xfrm>
            <a:off x="1037567" y="4328800"/>
            <a:ext cx="2796533" cy="1566067"/>
          </a:xfrm>
          <a:prstGeom prst="rect">
            <a:avLst/>
          </a:prstGeom>
          <a:noFill/>
          <a:ln>
            <a:noFill/>
          </a:ln>
        </p:spPr>
      </p:pic>
      <p:sp>
        <p:nvSpPr>
          <p:cNvPr id="6" name="Content Placeholder 2"/>
          <p:cNvSpPr txBox="1">
            <a:spLocks/>
          </p:cNvSpPr>
          <p:nvPr/>
        </p:nvSpPr>
        <p:spPr>
          <a:xfrm>
            <a:off x="609760" y="1600201"/>
            <a:ext cx="10058241" cy="426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855"/>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85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mtClean="0"/>
              <a:t>“</a:t>
            </a:r>
            <a:r>
              <a:rPr lang="en-US" b="1" smtClean="0"/>
              <a:t>Imagine if instead we said we will no longer conceal cancer’s secrets in a paywall journal </a:t>
            </a:r>
            <a:r>
              <a:rPr lang="en-US" smtClean="0"/>
              <a:t>[...] and instead make all that we know open to everyone so that the world can join the global campaign to end cancer in our lifetimes? [...] This question matters.” </a:t>
            </a:r>
          </a:p>
          <a:p>
            <a:pPr marL="0" indent="0">
              <a:buFont typeface="Arial" panose="020B0604020202020204" pitchFamily="34" charset="0"/>
              <a:buNone/>
            </a:pPr>
            <a:r>
              <a:rPr lang="en-US" smtClean="0"/>
              <a:t>Joe Biden, (at the time) Vice President of the USA (2016)</a:t>
            </a:r>
            <a:endParaRPr lang="en-US" dirty="0"/>
          </a:p>
        </p:txBody>
      </p:sp>
    </p:spTree>
    <p:extLst>
      <p:ext uri="{BB962C8B-B14F-4D97-AF65-F5344CB8AC3E}">
        <p14:creationId xmlns:p14="http://schemas.microsoft.com/office/powerpoint/2010/main" val="239180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Zoom in, zoom out: </a:t>
            </a:r>
            <a:r>
              <a:rPr lang="en-US" dirty="0" smtClean="0"/>
              <a:t>why open access matters</a:t>
            </a:r>
            <a:endParaRPr lang="en-US" dirty="0"/>
          </a:p>
        </p:txBody>
      </p:sp>
      <p:sp>
        <p:nvSpPr>
          <p:cNvPr id="3" name="Content Placeholder 2"/>
          <p:cNvSpPr>
            <a:spLocks noGrp="1"/>
          </p:cNvSpPr>
          <p:nvPr>
            <p:ph idx="1"/>
          </p:nvPr>
        </p:nvSpPr>
        <p:spPr/>
        <p:txBody>
          <a:bodyPr/>
          <a:lstStyle/>
          <a:p>
            <a:r>
              <a:rPr lang="en-US" dirty="0" smtClean="0"/>
              <a:t>Appropriate use of research funding, especially public funds</a:t>
            </a:r>
          </a:p>
          <a:p>
            <a:r>
              <a:rPr lang="en-US" dirty="0" smtClean="0"/>
              <a:t>Social justice</a:t>
            </a:r>
          </a:p>
          <a:p>
            <a:r>
              <a:rPr lang="en-US" dirty="0" smtClean="0"/>
              <a:t>Expand the reach of your research</a:t>
            </a:r>
          </a:p>
          <a:p>
            <a:pPr lvl="1"/>
            <a:r>
              <a:rPr lang="en-US" dirty="0" smtClean="0"/>
              <a:t>Industry, government agencies, public policy discourse, independent scholars, K-12, journalists, community health organizations…</a:t>
            </a:r>
          </a:p>
          <a:p>
            <a:r>
              <a:rPr lang="en-US" dirty="0" smtClean="0"/>
              <a:t>Improve your own access by eliminating paywalls</a:t>
            </a:r>
          </a:p>
          <a:p>
            <a:r>
              <a:rPr lang="en-US" dirty="0" smtClean="0"/>
              <a:t>Enable transformative usage via open licensing</a:t>
            </a:r>
            <a:endParaRPr lang="en-US" dirty="0"/>
          </a:p>
        </p:txBody>
      </p:sp>
    </p:spTree>
    <p:extLst>
      <p:ext uri="{BB962C8B-B14F-4D97-AF65-F5344CB8AC3E}">
        <p14:creationId xmlns:p14="http://schemas.microsoft.com/office/powerpoint/2010/main" val="67492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4;p41"/>
          <p:cNvSpPr/>
          <p:nvPr/>
        </p:nvSpPr>
        <p:spPr>
          <a:xfrm>
            <a:off x="1147100" y="2170900"/>
            <a:ext cx="1776400" cy="5672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b="1"/>
              <a:t>Faculty</a:t>
            </a:r>
            <a:endParaRPr sz="2400" b="1"/>
          </a:p>
        </p:txBody>
      </p:sp>
      <p:sp>
        <p:nvSpPr>
          <p:cNvPr id="3" name="Google Shape;325;p41"/>
          <p:cNvSpPr txBox="1">
            <a:spLocks/>
          </p:cNvSpPr>
          <p:nvPr/>
        </p:nvSpPr>
        <p:spPr>
          <a:xfrm>
            <a:off x="3022167" y="1338000"/>
            <a:ext cx="8683200" cy="713600"/>
          </a:xfrm>
          <a:prstGeom prst="rect">
            <a:avLst/>
          </a:prstGeom>
        </p:spPr>
        <p:txBody>
          <a:bodyPr spcFirstLastPara="1" vert="horz" wrap="square" lIns="121900" tIns="121900" rIns="121900" bIns="1219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855"/>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85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667" b="1" smtClean="0"/>
              <a:t>Build a faculty + library coalition</a:t>
            </a:r>
            <a:endParaRPr lang="en-US" smtClean="0"/>
          </a:p>
          <a:p>
            <a:pPr marL="0" indent="0">
              <a:spcBef>
                <a:spcPts val="2133"/>
              </a:spcBef>
              <a:spcAft>
                <a:spcPts val="2133"/>
              </a:spcAft>
              <a:buFont typeface="Arial" panose="020B0604020202020204" pitchFamily="34" charset="0"/>
              <a:buNone/>
            </a:pPr>
            <a:endParaRPr lang="en-US"/>
          </a:p>
        </p:txBody>
      </p:sp>
      <p:sp>
        <p:nvSpPr>
          <p:cNvPr id="4" name="Google Shape;326;p41"/>
          <p:cNvSpPr txBox="1">
            <a:spLocks/>
          </p:cNvSpPr>
          <p:nvPr/>
        </p:nvSpPr>
        <p:spPr>
          <a:xfrm>
            <a:off x="767000" y="283800"/>
            <a:ext cx="10251600" cy="713600"/>
          </a:xfrm>
          <a:prstGeom prst="rect">
            <a:avLst/>
          </a:prstGeom>
        </p:spPr>
        <p:txBody>
          <a:bodyPr spcFirstLastPara="1" vert="horz" wrap="square" lIns="121900" tIns="121900" rIns="121900" bIns="121900" rtlCol="0" anchor="t" anchorCtr="0">
            <a:noAutofit/>
          </a:bodyPr>
          <a:lstStyle>
            <a:lvl1pPr algn="l" defTabSz="914400" rtl="0" eaLnBrk="1" latinLnBrk="0" hangingPunct="1">
              <a:spcBef>
                <a:spcPct val="0"/>
              </a:spcBef>
              <a:buNone/>
              <a:defRPr sz="4000" b="0" kern="1200">
                <a:solidFill>
                  <a:srgbClr val="002855"/>
                </a:solidFill>
                <a:latin typeface="+mj-lt"/>
                <a:ea typeface="+mj-ea"/>
                <a:cs typeface="+mj-cs"/>
              </a:defRPr>
            </a:lvl1pPr>
          </a:lstStyle>
          <a:p>
            <a:r>
              <a:rPr lang="en-US" smtClean="0"/>
              <a:t>What you can do!</a:t>
            </a:r>
            <a:endParaRPr lang="en-US" dirty="0"/>
          </a:p>
        </p:txBody>
      </p:sp>
      <p:sp>
        <p:nvSpPr>
          <p:cNvPr id="5" name="Google Shape;327;p41"/>
          <p:cNvSpPr/>
          <p:nvPr/>
        </p:nvSpPr>
        <p:spPr>
          <a:xfrm>
            <a:off x="1147100" y="3145400"/>
            <a:ext cx="1776400" cy="5672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b="1"/>
              <a:t>Librarians</a:t>
            </a:r>
            <a:endParaRPr sz="2400" b="1"/>
          </a:p>
        </p:txBody>
      </p:sp>
      <p:sp>
        <p:nvSpPr>
          <p:cNvPr id="6" name="Google Shape;328;p41"/>
          <p:cNvSpPr txBox="1">
            <a:spLocks/>
          </p:cNvSpPr>
          <p:nvPr/>
        </p:nvSpPr>
        <p:spPr>
          <a:xfrm>
            <a:off x="2923500" y="2170900"/>
            <a:ext cx="8683200" cy="567200"/>
          </a:xfrm>
          <a:prstGeom prst="rect">
            <a:avLst/>
          </a:prstGeom>
        </p:spPr>
        <p:txBody>
          <a:bodyPr spcFirstLastPara="1" vert="horz" wrap="square" lIns="121900" tIns="121900" rIns="121900" bIns="1219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855"/>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85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mtClean="0"/>
              <a:t>your open access values are beating heart of the coalition</a:t>
            </a:r>
          </a:p>
          <a:p>
            <a:pPr marL="0" indent="0">
              <a:spcBef>
                <a:spcPts val="2133"/>
              </a:spcBef>
              <a:spcAft>
                <a:spcPts val="2133"/>
              </a:spcAft>
              <a:buFont typeface="Arial" panose="020B0604020202020204" pitchFamily="34" charset="0"/>
              <a:buNone/>
            </a:pPr>
            <a:endParaRPr lang="en-US"/>
          </a:p>
        </p:txBody>
      </p:sp>
      <p:sp>
        <p:nvSpPr>
          <p:cNvPr id="7" name="Google Shape;329;p41"/>
          <p:cNvSpPr txBox="1">
            <a:spLocks/>
          </p:cNvSpPr>
          <p:nvPr/>
        </p:nvSpPr>
        <p:spPr>
          <a:xfrm>
            <a:off x="3022167" y="3145400"/>
            <a:ext cx="7996400" cy="567200"/>
          </a:xfrm>
          <a:prstGeom prst="rect">
            <a:avLst/>
          </a:prstGeom>
        </p:spPr>
        <p:txBody>
          <a:bodyPr spcFirstLastPara="1" vert="horz" wrap="square" lIns="121900" tIns="121900" rIns="121900" bIns="1219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855"/>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85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mtClean="0"/>
              <a:t>bring open access to life by advancing your faculty’s values</a:t>
            </a:r>
          </a:p>
          <a:p>
            <a:pPr marL="0" indent="0">
              <a:spcBef>
                <a:spcPts val="2133"/>
              </a:spcBef>
              <a:spcAft>
                <a:spcPts val="2133"/>
              </a:spcAft>
              <a:buFont typeface="Arial" panose="020B0604020202020204" pitchFamily="34" charset="0"/>
              <a:buNone/>
            </a:pPr>
            <a:endParaRPr lang="en-US"/>
          </a:p>
        </p:txBody>
      </p:sp>
      <p:pic>
        <p:nvPicPr>
          <p:cNvPr id="8" name="Google Shape;330;p41"/>
          <p:cNvPicPr preferRelativeResize="0"/>
          <p:nvPr/>
        </p:nvPicPr>
        <p:blipFill>
          <a:blip r:embed="rId3">
            <a:alphaModFix/>
          </a:blip>
          <a:stretch>
            <a:fillRect/>
          </a:stretch>
        </p:blipFill>
        <p:spPr>
          <a:xfrm>
            <a:off x="767000" y="4505601"/>
            <a:ext cx="10987835" cy="1602167"/>
          </a:xfrm>
          <a:prstGeom prst="rect">
            <a:avLst/>
          </a:prstGeom>
          <a:noFill/>
          <a:ln>
            <a:noFill/>
          </a:ln>
        </p:spPr>
      </p:pic>
    </p:spTree>
    <p:extLst>
      <p:ext uri="{BB962C8B-B14F-4D97-AF65-F5344CB8AC3E}">
        <p14:creationId xmlns:p14="http://schemas.microsoft.com/office/powerpoint/2010/main" val="2648830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discussion</a:t>
            </a:r>
            <a:endParaRPr lang="en-US" dirty="0"/>
          </a:p>
        </p:txBody>
      </p:sp>
      <p:sp>
        <p:nvSpPr>
          <p:cNvPr id="3" name="Text Placeholder 2"/>
          <p:cNvSpPr>
            <a:spLocks noGrp="1"/>
          </p:cNvSpPr>
          <p:nvPr>
            <p:ph type="body" idx="1"/>
          </p:nvPr>
        </p:nvSpPr>
        <p:spPr/>
        <p:txBody>
          <a:bodyPr/>
          <a:lstStyle/>
          <a:p>
            <a:r>
              <a:rPr lang="en-US" dirty="0" smtClean="0"/>
              <a:t>@</a:t>
            </a:r>
            <a:r>
              <a:rPr lang="en-US" dirty="0" err="1" smtClean="0"/>
              <a:t>ricemajors</a:t>
            </a:r>
            <a:endParaRPr lang="en-US" dirty="0" smtClean="0"/>
          </a:p>
          <a:p>
            <a:r>
              <a:rPr lang="en-US" dirty="0" smtClean="0"/>
              <a:t>ramajors@ucdavis.edu</a:t>
            </a:r>
            <a:endParaRPr lang="en-US" dirty="0"/>
          </a:p>
        </p:txBody>
      </p:sp>
    </p:spTree>
    <p:extLst>
      <p:ext uri="{BB962C8B-B14F-4D97-AF65-F5344CB8AC3E}">
        <p14:creationId xmlns:p14="http://schemas.microsoft.com/office/powerpoint/2010/main" val="4110043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760" y="274638"/>
            <a:ext cx="10058241" cy="1143000"/>
          </a:xfrm>
          <a:prstGeom prst="rect">
            <a:avLst/>
          </a:prstGeom>
        </p:spPr>
        <p:txBody>
          <a:bodyPr/>
          <a:lstStyle>
            <a:lvl1pPr algn="l" defTabSz="914400" rtl="0" eaLnBrk="1" latinLnBrk="0" hangingPunct="1">
              <a:spcBef>
                <a:spcPct val="0"/>
              </a:spcBef>
              <a:buNone/>
              <a:defRPr sz="4000" b="0" kern="1200">
                <a:solidFill>
                  <a:srgbClr val="002855"/>
                </a:solidFill>
                <a:latin typeface="+mj-lt"/>
                <a:ea typeface="+mj-ea"/>
                <a:cs typeface="+mj-cs"/>
              </a:defRPr>
            </a:lvl1pPr>
          </a:lstStyle>
          <a:p>
            <a:r>
              <a:rPr lang="en-US" dirty="0" smtClean="0"/>
              <a:t>2 The state of scholarly communication at UC</a:t>
            </a:r>
            <a:endParaRPr lang="en-US" dirty="0"/>
          </a:p>
        </p:txBody>
      </p:sp>
      <p:sp>
        <p:nvSpPr>
          <p:cNvPr id="3" name="Content Placeholder 2"/>
          <p:cNvSpPr txBox="1">
            <a:spLocks/>
          </p:cNvSpPr>
          <p:nvPr/>
        </p:nvSpPr>
        <p:spPr>
          <a:xfrm>
            <a:off x="609760" y="1600201"/>
            <a:ext cx="10058241" cy="426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855"/>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855"/>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85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UC authors contribute to 50,000 articles per year</a:t>
            </a:r>
          </a:p>
          <a:p>
            <a:pPr lvl="1"/>
            <a:r>
              <a:rPr lang="en-US" dirty="0" smtClean="0"/>
              <a:t>Only 15% of these are freely available in their final published form</a:t>
            </a:r>
          </a:p>
          <a:p>
            <a:pPr lvl="1"/>
            <a:r>
              <a:rPr lang="en-US" dirty="0" smtClean="0"/>
              <a:t>(For Elsevier this is 6%)</a:t>
            </a:r>
            <a:endParaRPr lang="en-US" dirty="0"/>
          </a:p>
        </p:txBody>
      </p:sp>
      <p:pic>
        <p:nvPicPr>
          <p:cNvPr id="4" name="Google Shape;116;p16"/>
          <p:cNvPicPr preferRelativeResize="0"/>
          <p:nvPr/>
        </p:nvPicPr>
        <p:blipFill>
          <a:blip r:embed="rId3">
            <a:alphaModFix/>
          </a:blip>
          <a:stretch>
            <a:fillRect/>
          </a:stretch>
        </p:blipFill>
        <p:spPr>
          <a:xfrm>
            <a:off x="1866946" y="3074714"/>
            <a:ext cx="9006052" cy="3783286"/>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984086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p35"/>
          <p:cNvSpPr txBox="1">
            <a:spLocks/>
          </p:cNvSpPr>
          <p:nvPr/>
        </p:nvSpPr>
        <p:spPr>
          <a:xfrm>
            <a:off x="767000" y="283800"/>
            <a:ext cx="10251600" cy="713600"/>
          </a:xfrm>
          <a:prstGeom prst="rect">
            <a:avLst/>
          </a:prstGeom>
        </p:spPr>
        <p:txBody>
          <a:bodyPr spcFirstLastPara="1" vert="horz" wrap="square" lIns="121900" tIns="121900" rIns="121900" bIns="121900" rtlCol="0" anchor="t" anchorCtr="0">
            <a:noAutofit/>
          </a:bodyPr>
          <a:lstStyle>
            <a:lvl1pPr algn="l" defTabSz="914400" rtl="0" eaLnBrk="1" latinLnBrk="0" hangingPunct="1">
              <a:spcBef>
                <a:spcPct val="0"/>
              </a:spcBef>
              <a:buNone/>
              <a:defRPr sz="4000" b="0" kern="1200">
                <a:solidFill>
                  <a:srgbClr val="002855"/>
                </a:solidFill>
                <a:latin typeface="+mj-lt"/>
                <a:ea typeface="+mj-ea"/>
                <a:cs typeface="+mj-cs"/>
              </a:defRPr>
            </a:lvl1pPr>
          </a:lstStyle>
          <a:p>
            <a:r>
              <a:rPr lang="en-US" dirty="0" smtClean="0"/>
              <a:t>Even so:  UC Open Access impact</a:t>
            </a:r>
            <a:endParaRPr lang="en-US" dirty="0"/>
          </a:p>
        </p:txBody>
      </p:sp>
      <p:pic>
        <p:nvPicPr>
          <p:cNvPr id="3" name="Google Shape;281;p35"/>
          <p:cNvPicPr preferRelativeResize="0"/>
          <p:nvPr/>
        </p:nvPicPr>
        <p:blipFill>
          <a:blip r:embed="rId3">
            <a:alphaModFix/>
          </a:blip>
          <a:stretch>
            <a:fillRect/>
          </a:stretch>
        </p:blipFill>
        <p:spPr>
          <a:xfrm>
            <a:off x="1223867" y="1402934"/>
            <a:ext cx="9744235" cy="4294333"/>
          </a:xfrm>
          <a:prstGeom prst="rect">
            <a:avLst/>
          </a:prstGeom>
          <a:noFill/>
          <a:ln>
            <a:noFill/>
          </a:ln>
        </p:spPr>
      </p:pic>
      <p:sp>
        <p:nvSpPr>
          <p:cNvPr id="4" name="Google Shape;282;p35"/>
          <p:cNvSpPr txBox="1"/>
          <p:nvPr/>
        </p:nvSpPr>
        <p:spPr>
          <a:xfrm>
            <a:off x="2462933" y="6265967"/>
            <a:ext cx="9729200" cy="3708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1067" u="sng">
                <a:solidFill>
                  <a:schemeClr val="hlink"/>
                </a:solidFill>
                <a:hlinkClick r:id="rId4"/>
              </a:rPr>
              <a:t>https://accountability.universityofcalifornia.edu/2019/chapters/chapter-9.html</a:t>
            </a:r>
            <a:r>
              <a:rPr lang="en" sz="1067"/>
              <a:t> </a:t>
            </a:r>
            <a:endParaRPr sz="1067"/>
          </a:p>
        </p:txBody>
      </p:sp>
    </p:spTree>
    <p:extLst>
      <p:ext uri="{BB962C8B-B14F-4D97-AF65-F5344CB8AC3E}">
        <p14:creationId xmlns:p14="http://schemas.microsoft.com/office/powerpoint/2010/main" val="61914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 dirty="0" smtClean="0"/>
              <a:t>3 Faculty</a:t>
            </a:r>
            <a:r>
              <a:rPr lang="en" dirty="0"/>
              <a:t>: The Declaration of Rights and Principles</a:t>
            </a:r>
            <a:endParaRPr lang="en-US" dirty="0"/>
          </a:p>
        </p:txBody>
      </p:sp>
      <p:sp>
        <p:nvSpPr>
          <p:cNvPr id="3" name="Content Placeholder 2"/>
          <p:cNvSpPr>
            <a:spLocks noGrp="1"/>
          </p:cNvSpPr>
          <p:nvPr>
            <p:ph idx="1"/>
          </p:nvPr>
        </p:nvSpPr>
        <p:spPr/>
        <p:txBody>
          <a:bodyPr/>
          <a:lstStyle/>
          <a:p>
            <a:endParaRPr lang="en-US"/>
          </a:p>
        </p:txBody>
      </p:sp>
      <p:pic>
        <p:nvPicPr>
          <p:cNvPr id="4" name="Google Shape;154;p19"/>
          <p:cNvPicPr preferRelativeResize="0"/>
          <p:nvPr/>
        </p:nvPicPr>
        <p:blipFill rotWithShape="1">
          <a:blip r:embed="rId3">
            <a:alphaModFix/>
          </a:blip>
          <a:srcRect l="4504" t="391" r="2817" b="16226"/>
          <a:stretch/>
        </p:blipFill>
        <p:spPr>
          <a:xfrm>
            <a:off x="904001" y="1377700"/>
            <a:ext cx="5605567" cy="4523133"/>
          </a:xfrm>
          <a:prstGeom prst="rect">
            <a:avLst/>
          </a:prstGeom>
          <a:noFill/>
          <a:ln>
            <a:noFill/>
          </a:ln>
          <a:effectLst>
            <a:outerShdw blurRad="57150" dist="19050" dir="5400000" algn="bl" rotWithShape="0">
              <a:srgbClr val="000000">
                <a:alpha val="50000"/>
              </a:srgbClr>
            </a:outerShdw>
          </a:effectLst>
        </p:spPr>
      </p:pic>
      <p:pic>
        <p:nvPicPr>
          <p:cNvPr id="5" name="Google Shape;155;p19"/>
          <p:cNvPicPr preferRelativeResize="0"/>
          <p:nvPr/>
        </p:nvPicPr>
        <p:blipFill>
          <a:blip r:embed="rId4">
            <a:alphaModFix/>
          </a:blip>
          <a:stretch>
            <a:fillRect/>
          </a:stretch>
        </p:blipFill>
        <p:spPr>
          <a:xfrm>
            <a:off x="6600437" y="1377700"/>
            <a:ext cx="5073865" cy="4523133"/>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15607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767000" y="283800"/>
            <a:ext cx="10251600" cy="713600"/>
          </a:xfrm>
          <a:prstGeom prst="rect">
            <a:avLst/>
          </a:prstGeom>
        </p:spPr>
        <p:txBody>
          <a:bodyPr spcFirstLastPara="1" vert="horz" wrap="square" lIns="121900" tIns="121900" rIns="121900" bIns="121900" rtlCol="0" anchor="t" anchorCtr="0">
            <a:noAutofit/>
          </a:bodyPr>
          <a:lstStyle/>
          <a:p>
            <a:r>
              <a:rPr lang="en" dirty="0" smtClean="0"/>
              <a:t>4 The money:  Today</a:t>
            </a:r>
            <a:r>
              <a:rPr lang="en" dirty="0"/>
              <a:t>...</a:t>
            </a:r>
            <a:endParaRPr dirty="0"/>
          </a:p>
        </p:txBody>
      </p:sp>
      <p:sp>
        <p:nvSpPr>
          <p:cNvPr id="184" name="Google Shape;184;p23"/>
          <p:cNvSpPr txBox="1"/>
          <p:nvPr/>
        </p:nvSpPr>
        <p:spPr>
          <a:xfrm>
            <a:off x="1227724" y="5225949"/>
            <a:ext cx="9275738" cy="591200"/>
          </a:xfrm>
          <a:prstGeom prst="rect">
            <a:avLst/>
          </a:prstGeom>
          <a:noFill/>
          <a:ln>
            <a:noFill/>
          </a:ln>
        </p:spPr>
        <p:txBody>
          <a:bodyPr spcFirstLastPara="1" wrap="square" lIns="121900" tIns="121900" rIns="121900" bIns="121900" anchor="t" anchorCtr="0">
            <a:noAutofit/>
          </a:bodyPr>
          <a:lstStyle/>
          <a:p>
            <a:pPr algn="r"/>
            <a:r>
              <a:rPr lang="en" sz="1600" dirty="0">
                <a:solidFill>
                  <a:srgbClr val="000000"/>
                </a:solidFill>
                <a:latin typeface="Lato"/>
                <a:ea typeface="Lato"/>
                <a:cs typeface="Lato"/>
                <a:sym typeface="Lato"/>
              </a:rPr>
              <a:t>*Only 15% of UC authored articles are immediately OA</a:t>
            </a:r>
            <a:endParaRPr sz="1600" dirty="0">
              <a:solidFill>
                <a:srgbClr val="000000"/>
              </a:solidFill>
              <a:latin typeface="Lato"/>
              <a:ea typeface="Lato"/>
              <a:cs typeface="Lato"/>
              <a:sym typeface="Lato"/>
            </a:endParaRPr>
          </a:p>
        </p:txBody>
      </p:sp>
      <p:pic>
        <p:nvPicPr>
          <p:cNvPr id="185" name="Google Shape;185;p23"/>
          <p:cNvPicPr preferRelativeResize="0"/>
          <p:nvPr/>
        </p:nvPicPr>
        <p:blipFill>
          <a:blip r:embed="rId3">
            <a:alphaModFix/>
          </a:blip>
          <a:stretch>
            <a:fillRect/>
          </a:stretch>
        </p:blipFill>
        <p:spPr>
          <a:xfrm>
            <a:off x="627300" y="1931633"/>
            <a:ext cx="11170032" cy="2742067"/>
          </a:xfrm>
          <a:prstGeom prst="rect">
            <a:avLst/>
          </a:prstGeom>
          <a:noFill/>
          <a:ln>
            <a:noFill/>
          </a:ln>
        </p:spPr>
      </p:pic>
    </p:spTree>
    <p:extLst>
      <p:ext uri="{BB962C8B-B14F-4D97-AF65-F5344CB8AC3E}">
        <p14:creationId xmlns:p14="http://schemas.microsoft.com/office/powerpoint/2010/main" val="2084852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to date </a:t>
            </a:r>
            <a:endParaRPr lang="en-US" dirty="0"/>
          </a:p>
        </p:txBody>
      </p:sp>
      <p:sp>
        <p:nvSpPr>
          <p:cNvPr id="3" name="Text Placeholder 2"/>
          <p:cNvSpPr>
            <a:spLocks noGrp="1"/>
          </p:cNvSpPr>
          <p:nvPr>
            <p:ph type="body" idx="1"/>
          </p:nvPr>
        </p:nvSpPr>
        <p:spPr/>
        <p:txBody>
          <a:bodyPr/>
          <a:lstStyle/>
          <a:p>
            <a:r>
              <a:rPr lang="en-US" dirty="0" smtClean="0"/>
              <a:t>Cambridge University Press</a:t>
            </a:r>
          </a:p>
          <a:p>
            <a:r>
              <a:rPr lang="en-US" dirty="0" smtClean="0"/>
              <a:t>Elsevier</a:t>
            </a:r>
            <a:endParaRPr lang="en-US" dirty="0"/>
          </a:p>
          <a:p>
            <a:r>
              <a:rPr lang="en-US" dirty="0" smtClean="0"/>
              <a:t>Support for the OA movement</a:t>
            </a:r>
          </a:p>
        </p:txBody>
      </p:sp>
    </p:spTree>
    <p:extLst>
      <p:ext uri="{BB962C8B-B14F-4D97-AF65-F5344CB8AC3E}">
        <p14:creationId xmlns:p14="http://schemas.microsoft.com/office/powerpoint/2010/main" val="3057281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Transformative agreement with Cambridge University Press</a:t>
            </a:r>
            <a:endParaRPr lang="en-US" dirty="0"/>
          </a:p>
        </p:txBody>
      </p:sp>
      <p:sp>
        <p:nvSpPr>
          <p:cNvPr id="3" name="Content Placeholder 2"/>
          <p:cNvSpPr>
            <a:spLocks noGrp="1"/>
          </p:cNvSpPr>
          <p:nvPr>
            <p:ph idx="1"/>
          </p:nvPr>
        </p:nvSpPr>
        <p:spPr/>
        <p:txBody>
          <a:bodyPr/>
          <a:lstStyle/>
          <a:p>
            <a:r>
              <a:rPr lang="en-US" dirty="0" smtClean="0"/>
              <a:t>Favorable pricing for publishing OA</a:t>
            </a:r>
          </a:p>
          <a:p>
            <a:pPr lvl="1"/>
            <a:r>
              <a:rPr lang="en-US" dirty="0" smtClean="0"/>
              <a:t>UC negotiated a 30% discount on OA publishing fees</a:t>
            </a:r>
          </a:p>
          <a:p>
            <a:pPr lvl="1"/>
            <a:r>
              <a:rPr lang="en-US" dirty="0" smtClean="0"/>
              <a:t>Library then pays the first $1,000 </a:t>
            </a:r>
          </a:p>
          <a:p>
            <a:pPr lvl="1"/>
            <a:r>
              <a:rPr lang="en-US" dirty="0" smtClean="0"/>
              <a:t>Authors without grant funding are fully funded by the Library</a:t>
            </a:r>
          </a:p>
          <a:p>
            <a:r>
              <a:rPr lang="en-US" dirty="0" smtClean="0"/>
              <a:t>Includes 80% of Cambridge journals with more being added as Societies agree</a:t>
            </a:r>
          </a:p>
          <a:p>
            <a:r>
              <a:rPr lang="en-US" dirty="0"/>
              <a:t>Authors </a:t>
            </a:r>
            <a:r>
              <a:rPr lang="en-US" i="1" dirty="0"/>
              <a:t>always</a:t>
            </a:r>
            <a:r>
              <a:rPr lang="en-US" dirty="0"/>
              <a:t> have academic freedom to opt out </a:t>
            </a:r>
          </a:p>
          <a:p>
            <a:endParaRPr lang="en-US" dirty="0"/>
          </a:p>
        </p:txBody>
      </p:sp>
    </p:spTree>
    <p:extLst>
      <p:ext uri="{BB962C8B-B14F-4D97-AF65-F5344CB8AC3E}">
        <p14:creationId xmlns:p14="http://schemas.microsoft.com/office/powerpoint/2010/main" val="1570522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xfrm>
            <a:off x="767000" y="283800"/>
            <a:ext cx="10251600" cy="713600"/>
          </a:xfrm>
          <a:prstGeom prst="rect">
            <a:avLst/>
          </a:prstGeom>
        </p:spPr>
        <p:txBody>
          <a:bodyPr spcFirstLastPara="1" vert="horz" wrap="square" lIns="121900" tIns="121900" rIns="121900" bIns="121900" rtlCol="0" anchor="t" anchorCtr="0">
            <a:noAutofit/>
          </a:bodyPr>
          <a:lstStyle/>
          <a:p>
            <a:r>
              <a:rPr lang="en"/>
              <a:t>The Author Experience: incentivizing OA</a:t>
            </a:r>
            <a:endParaRPr/>
          </a:p>
        </p:txBody>
      </p:sp>
      <p:pic>
        <p:nvPicPr>
          <p:cNvPr id="197" name="Google Shape;197;p25"/>
          <p:cNvPicPr preferRelativeResize="0"/>
          <p:nvPr/>
        </p:nvPicPr>
        <p:blipFill>
          <a:blip r:embed="rId3">
            <a:alphaModFix/>
          </a:blip>
          <a:stretch>
            <a:fillRect/>
          </a:stretch>
        </p:blipFill>
        <p:spPr>
          <a:xfrm>
            <a:off x="826200" y="1728284"/>
            <a:ext cx="10787997" cy="3106179"/>
          </a:xfrm>
          <a:prstGeom prst="rect">
            <a:avLst/>
          </a:prstGeom>
          <a:noFill/>
          <a:ln>
            <a:noFill/>
          </a:ln>
        </p:spPr>
      </p:pic>
      <p:sp>
        <p:nvSpPr>
          <p:cNvPr id="198" name="Google Shape;198;p25"/>
          <p:cNvSpPr txBox="1"/>
          <p:nvPr/>
        </p:nvSpPr>
        <p:spPr>
          <a:xfrm>
            <a:off x="1109351" y="5535733"/>
            <a:ext cx="10313200" cy="763600"/>
          </a:xfrm>
          <a:prstGeom prst="rect">
            <a:avLst/>
          </a:prstGeom>
          <a:noFill/>
          <a:ln>
            <a:noFill/>
          </a:ln>
        </p:spPr>
        <p:txBody>
          <a:bodyPr spcFirstLastPara="1" wrap="square" lIns="121900" tIns="121900" rIns="121900" bIns="121900" anchor="t" anchorCtr="0">
            <a:noAutofit/>
          </a:bodyPr>
          <a:lstStyle/>
          <a:p>
            <a:pPr algn="ctr"/>
            <a:r>
              <a:rPr lang="en" sz="1600" dirty="0">
                <a:solidFill>
                  <a:srgbClr val="000000"/>
                </a:solidFill>
                <a:latin typeface="Lato"/>
                <a:ea typeface="Lato"/>
                <a:cs typeface="Lato"/>
                <a:sym typeface="Lato"/>
              </a:rPr>
              <a:t>●    Library financial transactions are handled in aggregate each quarter    ● </a:t>
            </a:r>
            <a:endParaRPr sz="1600" dirty="0">
              <a:latin typeface="Lato"/>
              <a:ea typeface="Lato"/>
              <a:cs typeface="Lato"/>
              <a:sym typeface="Lato"/>
            </a:endParaRPr>
          </a:p>
        </p:txBody>
      </p:sp>
    </p:spTree>
    <p:extLst>
      <p:ext uri="{BB962C8B-B14F-4D97-AF65-F5344CB8AC3E}">
        <p14:creationId xmlns:p14="http://schemas.microsoft.com/office/powerpoint/2010/main" val="270782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ucd_lib-colors">
      <a:dk1>
        <a:sysClr val="windowText" lastClr="000000"/>
      </a:dk1>
      <a:lt1>
        <a:sysClr val="window" lastClr="FFFFFF"/>
      </a:lt1>
      <a:dk2>
        <a:srgbClr val="002855"/>
      </a:dk2>
      <a:lt2>
        <a:srgbClr val="DAAA00"/>
      </a:lt2>
      <a:accent1>
        <a:srgbClr val="002855"/>
      </a:accent1>
      <a:accent2>
        <a:srgbClr val="002855"/>
      </a:accent2>
      <a:accent3>
        <a:srgbClr val="002855"/>
      </a:accent3>
      <a:accent4>
        <a:srgbClr val="002855"/>
      </a:accent4>
      <a:accent5>
        <a:srgbClr val="002855"/>
      </a:accent5>
      <a:accent6>
        <a:srgbClr val="002855"/>
      </a:accent6>
      <a:hlink>
        <a:srgbClr val="F49100"/>
      </a:hlink>
      <a:folHlink>
        <a:srgbClr val="85DFD0"/>
      </a:folHlink>
    </a:clrScheme>
    <a:fontScheme name="UCD Library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ucd_lib-master-ppt-540-calibri</Template>
  <TotalTime>611</TotalTime>
  <Words>3339</Words>
  <Application>Microsoft Office PowerPoint</Application>
  <PresentationFormat>Widescreen</PresentationFormat>
  <Paragraphs>195</Paragraphs>
  <Slides>22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Lato</vt:lpstr>
      <vt:lpstr>Custom Design</vt:lpstr>
      <vt:lpstr>UC, transforming scholarly communications, updates on Cambridge &amp; Elsevier</vt:lpstr>
      <vt:lpstr>PowerPoint Presentation</vt:lpstr>
      <vt:lpstr>PowerPoint Presentation</vt:lpstr>
      <vt:lpstr>PowerPoint Presentation</vt:lpstr>
      <vt:lpstr>3 Faculty: The Declaration of Rights and Principles</vt:lpstr>
      <vt:lpstr>4 The money:  Today...</vt:lpstr>
      <vt:lpstr>Outcomes to date </vt:lpstr>
      <vt:lpstr>Transformative agreement with Cambridge University Press</vt:lpstr>
      <vt:lpstr>The Author Experience: incentivizing OA</vt:lpstr>
      <vt:lpstr>Benefits for authors</vt:lpstr>
      <vt:lpstr>Elsevier: Negotiations stalled over cost containment</vt:lpstr>
      <vt:lpstr>Status of Elsevier discussions</vt:lpstr>
      <vt:lpstr>PowerPoint Presentation</vt:lpstr>
      <vt:lpstr>As an example:  How the UC Davis Library is supporting users through the standoff</vt:lpstr>
      <vt:lpstr>UC researchers with relationships to Elsevier  </vt:lpstr>
      <vt:lpstr>PowerPoint Presentation</vt:lpstr>
      <vt:lpstr>PowerPoint Presentation</vt:lpstr>
      <vt:lpstr>UC has multiple other parallel initiatives</vt:lpstr>
      <vt:lpstr>UC is supporting all journeys to OA</vt:lpstr>
      <vt:lpstr>Zoom in, zoom out: why open access matters</vt:lpstr>
      <vt:lpstr>PowerPoint Presentation</vt:lpstr>
      <vt:lpstr>Questions &amp;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Rice Majors</dc:creator>
  <cp:lastModifiedBy>Zann Gates</cp:lastModifiedBy>
  <cp:revision>107</cp:revision>
  <dcterms:created xsi:type="dcterms:W3CDTF">2019-10-17T19:18:08Z</dcterms:created>
  <dcterms:modified xsi:type="dcterms:W3CDTF">2019-10-22T16:57:04Z</dcterms:modified>
</cp:coreProperties>
</file>